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39.png"/><Relationship Id="rId4" Type="http://schemas.openxmlformats.org/officeDocument/2006/relationships/image" Target="../media/image51.png"/><Relationship Id="rId5" Type="http://schemas.openxmlformats.org/officeDocument/2006/relationships/image" Target="../media/image63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38.png"/><Relationship Id="rId4" Type="http://schemas.openxmlformats.org/officeDocument/2006/relationships/image" Target="../media/image50.png"/><Relationship Id="rId5" Type="http://schemas.openxmlformats.org/officeDocument/2006/relationships/image" Target="../media/image62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40.png"/><Relationship Id="rId4" Type="http://schemas.openxmlformats.org/officeDocument/2006/relationships/image" Target="../media/image52.png"/><Relationship Id="rId5" Type="http://schemas.openxmlformats.org/officeDocument/2006/relationships/image" Target="../media/image64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6784848"/>
            <a:ext cx="12191695" cy="73152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914400" y="1097280"/>
            <a:ext cx="10332720" cy="137160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4600" b="1">
                <a:solidFill>
                  <a:srgbClr val="FFFFFF"/>
                </a:solidFill>
                <a:latin typeface="Calibri"/>
              </a:defRPr>
            </a:pPr>
            <a:r>
              <a:t>Biologically-Constrained</a:t>
            </a:r>
            <a:br/>
            <a:r>
              <a:t>Parameter Reduction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2743200"/>
            <a:ext cx="1033272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3200" b="0">
                <a:solidFill>
                  <a:srgbClr val="FFC107"/>
                </a:solidFill>
                <a:latin typeface="Calibri"/>
              </a:defRPr>
            </a:pPr>
            <a:r>
              <a:t>for 5-Species Oral Biofilm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3657600" y="3566160"/>
            <a:ext cx="4846320" cy="27432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14400" y="3840480"/>
            <a:ext cx="10332720" cy="54864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800" b="0">
                <a:solidFill>
                  <a:srgbClr val="BBBBBB"/>
                </a:solidFill>
                <a:latin typeface="Calibri"/>
              </a:defRPr>
            </a:pPr>
            <a:r>
              <a:t>生物学的制約に基づく5菌種バイオフィルムモデルのパラメータ削減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4572000"/>
            <a:ext cx="10332720" cy="54864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800" b="0">
                <a:solidFill>
                  <a:srgbClr val="BBBBBB"/>
                </a:solidFill>
                <a:latin typeface="Calibri"/>
              </a:defRPr>
            </a:pPr>
            <a:r>
              <a:t>Comprehensive Bayesian Uncertainty Quantification</a:t>
            </a:r>
            <a:br/>
            <a:r>
              <a:t>under Commensal &amp; Dysbiotic Conditions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400" y="5669280"/>
            <a:ext cx="1033272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400" b="0">
                <a:solidFill>
                  <a:srgbClr val="888888"/>
                </a:solidFill>
                <a:latin typeface="Calibri"/>
              </a:defRPr>
            </a:pPr>
            <a:r>
              <a:t>Keisuke Nishioka  │  Institut für Kontinuumsmechanik, Leibniz Universität Hannover  │  February 2026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3D7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371600" y="2011680"/>
            <a:ext cx="9144000" cy="36576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914400" y="2286000"/>
            <a:ext cx="10058400" cy="137160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4400" b="1">
                <a:solidFill>
                  <a:srgbClr val="FFFFFF"/>
                </a:solidFill>
                <a:latin typeface="Calibri"/>
              </a:defRPr>
            </a:pPr>
            <a:r>
              <a:t>④ Bayesian Inference Framework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931920"/>
            <a:ext cx="10058400" cy="7315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2200" b="0">
                <a:solidFill>
                  <a:srgbClr val="BBBBBB"/>
                </a:solidFill>
                <a:latin typeface="Calibri"/>
              </a:defRPr>
            </a:pPr>
            <a:r>
              <a:t>ベイズ推定の枠組み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1600" y="4754880"/>
            <a:ext cx="9144000" cy="36576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Bayesian Inverse 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ベイズ逆問題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5760" y="1188720"/>
            <a:ext cx="11430000" cy="201168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0072C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31520" y="1280160"/>
            <a:ext cx="109728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2200" b="1">
                <a:solidFill>
                  <a:srgbClr val="0072CE"/>
                </a:solidFill>
                <a:latin typeface="Calibri"/>
              </a:defRPr>
            </a:pPr>
            <a:r>
              <a:t>Bayes' Theorem / ベイズの定理</a:t>
            </a:r>
          </a:p>
        </p:txBody>
      </p:sp>
      <p:pic>
        <p:nvPicPr>
          <p:cNvPr id="7" name="Picture 6" descr="eq_bayes_label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645920"/>
            <a:ext cx="7315200" cy="1193939"/>
          </a:xfrm>
          <a:prstGeom prst="rect">
            <a:avLst/>
          </a:prstGeom>
        </p:spPr>
      </p:pic>
      <p:pic>
        <p:nvPicPr>
          <p:cNvPr id="8" name="Picture 7" descr="eq_bayes_component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560320"/>
            <a:ext cx="6400800" cy="93891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65760" y="3474720"/>
            <a:ext cx="3657600" cy="274320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0072C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40080" y="3566160"/>
            <a:ext cx="32004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800" b="1">
                <a:solidFill>
                  <a:srgbClr val="0072CE"/>
                </a:solidFill>
                <a:latin typeface="Calibri"/>
              </a:defRPr>
            </a:pPr>
            <a:r>
              <a:t>Likelihood / 尤度関数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0080" y="3931920"/>
            <a:ext cx="3200400" cy="2286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1">
                <a:solidFill>
                  <a:srgbClr val="2D2D2D"/>
                </a:solidFill>
                <a:latin typeface="Calibri"/>
              </a:defRPr>
            </a:pPr>
            <a:r>
              <a:t>Gaussian noise model:</a:t>
            </a:r>
          </a:p>
        </p:txBody>
      </p:sp>
      <p:pic>
        <p:nvPicPr>
          <p:cNvPr id="12" name="Picture 11" descr="eq_likeliho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206240"/>
            <a:ext cx="3474720" cy="3964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0080" y="5120640"/>
            <a:ext cx="3200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  <a:defRPr sz="1200" b="0">
                <a:solidFill>
                  <a:srgbClr val="888888"/>
                </a:solidFill>
                <a:latin typeface="Calibri"/>
              </a:defRPr>
            </a:pPr>
            <a:r>
              <a:t>dᵢⱼ : observed data</a:t>
            </a:r>
          </a:p>
          <a:p>
            <a:pPr algn="l">
              <a:spcAft>
                <a:spcPts val="200"/>
              </a:spcAft>
              <a:defRPr sz="1200" b="0">
                <a:solidFill>
                  <a:srgbClr val="888888"/>
                </a:solidFill>
                <a:latin typeface="Calibri"/>
              </a:defRPr>
            </a:pPr>
            <a:r>
              <a:t>gᵢ(tⱼ,θ) : model prediction</a:t>
            </a:r>
          </a:p>
          <a:p>
            <a:pPr algn="l">
              <a:spcAft>
                <a:spcPts val="200"/>
              </a:spcAft>
              <a:defRPr sz="1200" b="0">
                <a:solidFill>
                  <a:srgbClr val="888888"/>
                </a:solidFill>
                <a:latin typeface="Calibri"/>
              </a:defRPr>
            </a:pPr>
            <a:r>
              <a:t>σ² : noise variance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297680" y="3474720"/>
            <a:ext cx="3657600" cy="274320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4572000" y="3566160"/>
            <a:ext cx="32004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800" b="1">
                <a:solidFill>
                  <a:srgbClr val="28A745"/>
                </a:solidFill>
                <a:latin typeface="Calibri"/>
              </a:defRPr>
            </a:pPr>
            <a:r>
              <a:t>Prior / 事前分布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000" y="3931920"/>
            <a:ext cx="3200400" cy="2286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1">
                <a:solidFill>
                  <a:srgbClr val="2D2D2D"/>
                </a:solidFill>
                <a:latin typeface="Calibri"/>
              </a:defRPr>
            </a:pPr>
            <a:r>
              <a:t>With biological constraints:</a:t>
            </a:r>
          </a:p>
        </p:txBody>
      </p:sp>
      <p:pic>
        <p:nvPicPr>
          <p:cNvPr id="17" name="Picture 16" descr="eq_pri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120" y="4206240"/>
            <a:ext cx="3474720" cy="426076"/>
          </a:xfrm>
          <a:prstGeom prst="rect">
            <a:avLst/>
          </a:prstGeom>
        </p:spPr>
      </p:pic>
      <p:pic>
        <p:nvPicPr>
          <p:cNvPr id="18" name="Picture 17" descr="eq_prior_unifor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5029200"/>
            <a:ext cx="2926080" cy="35517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572000" y="5669280"/>
            <a:ext cx="32004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100" b="0">
                <a:solidFill>
                  <a:srgbClr val="888888"/>
                </a:solidFill>
                <a:latin typeface="Calibri"/>
              </a:defRPr>
            </a:pPr>
            <a:r>
              <a:t>δ(θ_k) : Dirac delta for locked params</a:t>
            </a:r>
            <a:br/>
            <a:r>
              <a:t>L = set of locked indices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229600" y="3474720"/>
            <a:ext cx="3566160" cy="274320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8503920" y="3566160"/>
            <a:ext cx="32004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800" b="1">
                <a:solidFill>
                  <a:srgbClr val="FF8C00"/>
                </a:solidFill>
                <a:latin typeface="Calibri"/>
              </a:defRPr>
            </a:pPr>
            <a:r>
              <a:t>Evidence / エビデンス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03920" y="3931920"/>
            <a:ext cx="3200400" cy="2286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1">
                <a:solidFill>
                  <a:srgbClr val="2D2D2D"/>
                </a:solidFill>
                <a:latin typeface="Calibri"/>
              </a:defRPr>
            </a:pPr>
            <a:r>
              <a:t>Marginal likelihood:</a:t>
            </a:r>
          </a:p>
        </p:txBody>
      </p:sp>
      <p:pic>
        <p:nvPicPr>
          <p:cNvPr id="23" name="Picture 22" descr="eq_margina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1040" y="4206240"/>
            <a:ext cx="3383280" cy="49628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503920" y="5120640"/>
            <a:ext cx="30175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  <a:defRPr sz="1200" b="0">
                <a:solidFill>
                  <a:srgbClr val="888888"/>
                </a:solidFill>
                <a:latin typeface="Calibri"/>
              </a:defRPr>
            </a:pPr>
            <a:r>
              <a:t>Estimated as by-product</a:t>
            </a:r>
          </a:p>
          <a:p>
            <a:pPr algn="l">
              <a:spcAft>
                <a:spcPts val="200"/>
              </a:spcAft>
              <a:defRPr sz="1200" b="0">
                <a:solidFill>
                  <a:srgbClr val="888888"/>
                </a:solidFill>
                <a:latin typeface="Calibri"/>
              </a:defRPr>
            </a:pPr>
            <a:r>
              <a:t>of TMCMC algorithm.</a:t>
            </a:r>
          </a:p>
          <a:p>
            <a:pPr algn="l">
              <a:spcAft>
                <a:spcPts val="200"/>
              </a:spcAft>
              <a:defRPr sz="1200" b="0">
                <a:solidFill>
                  <a:srgbClr val="888888"/>
                </a:solidFill>
                <a:latin typeface="Calibri"/>
              </a:defRPr>
            </a:pPr>
            <a:r>
              <a:t>Used for Bayes factor</a:t>
            </a:r>
          </a:p>
          <a:p>
            <a:pPr algn="l">
              <a:spcAft>
                <a:spcPts val="200"/>
              </a:spcAft>
              <a:defRPr sz="1200" b="0">
                <a:solidFill>
                  <a:srgbClr val="888888"/>
                </a:solidFill>
                <a:latin typeface="Calibri"/>
              </a:defRPr>
            </a:pPr>
            <a:r>
              <a:t>model comparison.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3D7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371600" y="2011680"/>
            <a:ext cx="9144000" cy="36576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914400" y="2286000"/>
            <a:ext cx="10058400" cy="137160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4400" b="1">
                <a:solidFill>
                  <a:srgbClr val="FFFFFF"/>
                </a:solidFill>
                <a:latin typeface="Calibri"/>
              </a:defRPr>
            </a:pPr>
            <a:r>
              <a:t>⑤ TMCMC Algorithm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931920"/>
            <a:ext cx="10058400" cy="7315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2200" b="0">
                <a:solidFill>
                  <a:srgbClr val="BBBBBB"/>
                </a:solidFill>
                <a:latin typeface="Calibri"/>
              </a:defRPr>
            </a:pPr>
            <a:r>
              <a:t>Transitional Markov Chain Monte Carlo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1600" y="4754880"/>
            <a:ext cx="9144000" cy="36576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TMCMC: Algorithm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TMCMCアルゴリズムの概要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5760" y="1188720"/>
            <a:ext cx="6858000" cy="502920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DDDDD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40080" y="1371600"/>
            <a:ext cx="64008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  <a:defRPr sz="2200" b="1">
                <a:solidFill>
                  <a:srgbClr val="0072CE"/>
                </a:solidFill>
                <a:latin typeface="Calibri"/>
              </a:defRPr>
            </a:pPr>
            <a:r>
              <a:t>Core Idea: Adaptive Tempering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888888"/>
                </a:solidFill>
                <a:latin typeface="Calibri"/>
              </a:defRPr>
            </a:pPr>
            <a:r>
              <a:t>核心: 適応的テンパリング</a:t>
            </a:r>
          </a:p>
          <a:p>
            <a:pPr algn="l">
              <a:spcAft>
                <a:spcPts val="200"/>
              </a:spcAft>
              <a:defRPr sz="4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800" b="1">
                <a:solidFill>
                  <a:srgbClr val="2D2D2D"/>
                </a:solidFill>
                <a:latin typeface="Calibri"/>
              </a:defRPr>
            </a:pPr>
            <a:r>
              <a:t>Tempered distribution sequence:</a:t>
            </a:r>
          </a:p>
        </p:txBody>
      </p:sp>
      <p:pic>
        <p:nvPicPr>
          <p:cNvPr id="7" name="Picture 6" descr="eq_tempe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331720"/>
            <a:ext cx="5943600" cy="728814"/>
          </a:xfrm>
          <a:prstGeom prst="rect">
            <a:avLst/>
          </a:prstGeom>
        </p:spPr>
      </p:pic>
      <p:pic>
        <p:nvPicPr>
          <p:cNvPr id="8" name="Picture 7" descr="eq_beta_seq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063240"/>
            <a:ext cx="5029200" cy="4104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080" y="3657600"/>
            <a:ext cx="64008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  <a:defRPr sz="1500" b="0">
                <a:solidFill>
                  <a:srgbClr val="28A745"/>
                </a:solidFill>
                <a:latin typeface="Calibri"/>
              </a:defRPr>
            </a:pPr>
            <a:r>
              <a:t>β = 0 : samples from prior p(θ)</a:t>
            </a:r>
          </a:p>
          <a:p>
            <a:pPr algn="l">
              <a:spcAft>
                <a:spcPts val="200"/>
              </a:spcAft>
              <a:defRPr sz="1500" b="0">
                <a:solidFill>
                  <a:srgbClr val="E83E3E"/>
                </a:solidFill>
                <a:latin typeface="Calibri"/>
              </a:defRPr>
            </a:pPr>
            <a:r>
              <a:t>β = 1 : samples from full posterior p(θ|D)</a:t>
            </a:r>
          </a:p>
          <a:p>
            <a:pPr algn="l">
              <a:spcAft>
                <a:spcPts val="200"/>
              </a:spcAft>
              <a:defRPr sz="4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600" b="1">
                <a:solidFill>
                  <a:srgbClr val="2D2D2D"/>
                </a:solidFill>
                <a:latin typeface="Calibri"/>
              </a:defRPr>
            </a:pPr>
            <a:r>
              <a:t>Adaptive β selection:  CoV target:</a:t>
            </a:r>
          </a:p>
        </p:txBody>
      </p:sp>
      <p:pic>
        <p:nvPicPr>
          <p:cNvPr id="10" name="Picture 9" descr="eq_cov_targe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4572000"/>
            <a:ext cx="6217920" cy="5241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0080" y="5212080"/>
            <a:ext cx="6400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  <a:defRPr sz="1600" b="1">
                <a:solidFill>
                  <a:srgbClr val="2D2D2D"/>
                </a:solidFill>
                <a:latin typeface="Calibri"/>
              </a:defRPr>
            </a:pPr>
            <a:r>
              <a:t>Advantages over standard MCMC: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2D2D2D"/>
                </a:solidFill>
                <a:latin typeface="Calibri"/>
              </a:defRPr>
            </a:pPr>
            <a:r>
              <a:t>  • No burn-in  • Multimodal  • Evidence  • Parallel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98079" y="1188720"/>
            <a:ext cx="4389120" cy="502920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DDDDD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72400" y="1371600"/>
            <a:ext cx="393192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  <a:defRPr sz="1800" b="1">
                <a:solidFill>
                  <a:srgbClr val="0072CE"/>
                </a:solidFill>
                <a:latin typeface="Consolas"/>
              </a:defRPr>
            </a:pPr>
            <a:r>
              <a:t>TMCMC Stage Flow</a:t>
            </a:r>
          </a:p>
          <a:p>
            <a:pPr algn="l">
              <a:spcAft>
                <a:spcPts val="200"/>
              </a:spcAft>
              <a:defRPr sz="800" b="0">
                <a:solidFill>
                  <a:srgbClr val="2D2D2D"/>
                </a:solidFill>
                <a:latin typeface="Consolas"/>
              </a:defRPr>
            </a:pPr>
          </a:p>
          <a:p>
            <a:pPr algn="l">
              <a:spcAft>
                <a:spcPts val="200"/>
              </a:spcAft>
              <a:defRPr sz="1400" b="0">
                <a:solidFill>
                  <a:srgbClr val="0072CE"/>
                </a:solidFill>
                <a:latin typeface="Consolas"/>
              </a:defRPr>
            </a:pPr>
            <a:r>
              <a:t>┌───────────────────┐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0072CE"/>
                </a:solidFill>
                <a:latin typeface="Consolas"/>
              </a:defRPr>
            </a:pPr>
            <a:r>
              <a:t>│  Stage 0: β=0     │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0072CE"/>
                </a:solidFill>
                <a:latin typeface="Consolas"/>
              </a:defRPr>
            </a:pPr>
            <a:r>
              <a:t>│  Prior samples    │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0072CE"/>
                </a:solidFill>
                <a:latin typeface="Consolas"/>
              </a:defRPr>
            </a:pPr>
            <a:r>
              <a:t>└───────────────────┘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onsolas"/>
              </a:defRPr>
            </a:pPr>
            <a:r>
              <a:t>        ↓ weight + resample + MCMC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FF8C00"/>
                </a:solidFill>
                <a:latin typeface="Consolas"/>
              </a:defRPr>
            </a:pPr>
            <a:r>
              <a:t>┌───────────────────┐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FF8C00"/>
                </a:solidFill>
                <a:latin typeface="Consolas"/>
              </a:defRPr>
            </a:pPr>
            <a:r>
              <a:t>│  Stage 1: β=β₁   │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FF8C00"/>
                </a:solidFill>
                <a:latin typeface="Consolas"/>
              </a:defRPr>
            </a:pPr>
            <a:r>
              <a:t>│  Intermediate     │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FF8C00"/>
                </a:solidFill>
                <a:latin typeface="Consolas"/>
              </a:defRPr>
            </a:pPr>
            <a:r>
              <a:t>└───────────────────┘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onsolas"/>
              </a:defRPr>
            </a:pPr>
            <a:r>
              <a:t>        ↓ weight + resample + MCMC</a:t>
            </a:r>
          </a:p>
          <a:p>
            <a:pPr algn="l">
              <a:spcAft>
                <a:spcPts val="200"/>
              </a:spcAft>
              <a:defRPr sz="1600" b="0">
                <a:solidFill>
                  <a:srgbClr val="888888"/>
                </a:solidFill>
                <a:latin typeface="Consolas"/>
              </a:defRPr>
            </a:pPr>
            <a:r>
              <a:t>        ⋮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onsolas"/>
              </a:defRPr>
            </a:pPr>
            <a:r>
              <a:t>        ↓ weight + resample + MCMC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28A745"/>
                </a:solidFill>
                <a:latin typeface="Consolas"/>
              </a:defRPr>
            </a:pPr>
            <a:r>
              <a:t>┌───────────────────┐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28A745"/>
                </a:solidFill>
                <a:latin typeface="Consolas"/>
              </a:defRPr>
            </a:pPr>
            <a:r>
              <a:t>│  Stage m: β=1.0  │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28A745"/>
                </a:solidFill>
                <a:latin typeface="Consolas"/>
              </a:defRPr>
            </a:pPr>
            <a:r>
              <a:t>│  Full posterior   │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28A745"/>
                </a:solidFill>
                <a:latin typeface="Consolas"/>
              </a:defRPr>
            </a:pPr>
            <a:r>
              <a:t>└───────────────────┘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Algorithm 1: TMCMC Procedure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TMCMCアルゴリズムの擬似コード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5760" y="1188720"/>
            <a:ext cx="7772400" cy="521208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0072C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40080" y="1371600"/>
            <a:ext cx="73152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  <a:defRPr sz="1600" b="1">
                <a:solidFill>
                  <a:srgbClr val="0072CE"/>
                </a:solidFill>
                <a:latin typeface="Consolas"/>
              </a:defRPr>
            </a:pPr>
            <a:r>
              <a:t>Algorithm 1: Transitional Markov Chain Monte Carlo</a:t>
            </a:r>
          </a:p>
          <a:p>
            <a:pPr algn="l">
              <a:spcAft>
                <a:spcPts val="200"/>
              </a:spcAft>
              <a:defRPr sz="1000" b="0">
                <a:solidFill>
                  <a:srgbClr val="BBBBBB"/>
                </a:solidFill>
                <a:latin typeface="Consolas"/>
              </a:defRPr>
            </a:pPr>
            <a:r>
              <a:t>───────────────────────────────────────────────────────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onsolas"/>
              </a:defRPr>
            </a:pPr>
            <a:r>
              <a:t>Input:  N particles, prior p(θ), likelihood p(D|θ), data D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onsolas"/>
              </a:defRPr>
            </a:pPr>
            <a:r>
              <a:t>Output: Posterior samples {θ⁽¹⁾,...,θ⁽ᴺ⁾}, evidence p̂(D)</a:t>
            </a:r>
          </a:p>
          <a:p>
            <a:pPr algn="l">
              <a:spcAft>
                <a:spcPts val="200"/>
              </a:spcAft>
              <a:defRPr sz="400" b="0">
                <a:solidFill>
                  <a:srgbClr val="2D2D2D"/>
                </a:solidFill>
                <a:latin typeface="Consolas"/>
              </a:defRPr>
            </a:pP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onsolas"/>
              </a:defRPr>
            </a:pPr>
            <a:r>
              <a:t> 1:  Initialize: Draw θ⁽ⁱ⁾ ~ p(θ) for i = 1,...,N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onsolas"/>
              </a:defRPr>
            </a:pPr>
            <a:r>
              <a:t> 2:  Set β₀ = 0,  j = 0,  p̂(D) = 1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onsolas"/>
              </a:defRPr>
            </a:pPr>
            <a:r>
              <a:t> 3:  while βⱼ &lt; 1 do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onsolas"/>
              </a:defRPr>
            </a:pPr>
            <a:r>
              <a:t> 4:      Solve for Δβ such that CoV(w) = 1.0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onsolas"/>
              </a:defRPr>
            </a:pPr>
            <a:r>
              <a:t> 5:      βⱼ₊₁ = min(βⱼ + Δβ, 1)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onsolas"/>
              </a:defRPr>
            </a:pPr>
            <a:r>
              <a:t> 6:      Compute weights: w⁽ⁱ⁾ = p(D|θ⁽ⁱ⁾)^Δβ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onsolas"/>
              </a:defRPr>
            </a:pPr>
            <a:r>
              <a:t> 7:      Normalize: W⁽ⁱ⁾ = w⁽ⁱ⁾ / ∑ₖ w⁽ᵏ⁾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onsolas"/>
              </a:defRPr>
            </a:pPr>
            <a:r>
              <a:t> 8:      Update evidence: p̂(D) ×= (1/N) ∑ᵢ w⁽ⁱ⁾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onsolas"/>
              </a:defRPr>
            </a:pPr>
            <a:r>
              <a:t> 9:      Resample N particles ~ Multinomial(W)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onsolas"/>
              </a:defRPr>
            </a:pPr>
            <a:r>
              <a:t>10:      Compute Σⱼ = β² · Cov_w(θ)  (adapted proposal)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onsolas"/>
              </a:defRPr>
            </a:pPr>
            <a:r>
              <a:t>11:      for each particle i = 1,...,N do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onsolas"/>
              </a:defRPr>
            </a:pPr>
            <a:r>
              <a:t>12:          Metropolis-Hastings step with N(θ⁽ⁱ⁾, Σⱼ)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onsolas"/>
              </a:defRPr>
            </a:pPr>
            <a:r>
              <a:t>13:      end for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onsolas"/>
              </a:defRPr>
            </a:pPr>
            <a:r>
              <a:t>14:      j = j + 1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onsolas"/>
              </a:defRPr>
            </a:pPr>
            <a:r>
              <a:t>15:  end while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onsolas"/>
              </a:defRPr>
            </a:pPr>
            <a:r>
              <a:t>16:  Return {θ⁽ⁱ⁾}, p̂(D)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12480" y="1188720"/>
            <a:ext cx="3474720" cy="521208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DDDDD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8595360" y="1280160"/>
            <a:ext cx="310896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500" b="1">
                <a:solidFill>
                  <a:srgbClr val="0072CE"/>
                </a:solidFill>
                <a:latin typeface="Calibri"/>
              </a:defRPr>
            </a:pPr>
            <a:r>
              <a:t>Key Equations / 主要な数式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95360" y="1600200"/>
            <a:ext cx="3108960" cy="2286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1">
                <a:solidFill>
                  <a:srgbClr val="2D2D2D"/>
                </a:solidFill>
                <a:latin typeface="Calibri"/>
              </a:defRPr>
            </a:pPr>
            <a:r>
              <a:t>Step 6-7: Importance Weights</a:t>
            </a:r>
          </a:p>
        </p:txBody>
      </p:sp>
      <p:pic>
        <p:nvPicPr>
          <p:cNvPr id="10" name="Picture 9" descr="eq_weigh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20" y="1828800"/>
            <a:ext cx="3291840" cy="3385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595360" y="2606040"/>
            <a:ext cx="3108960" cy="2286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1">
                <a:solidFill>
                  <a:srgbClr val="2D2D2D"/>
                </a:solidFill>
                <a:latin typeface="Calibri"/>
              </a:defRPr>
            </a:pPr>
            <a:r>
              <a:t>Step 10: Proposal Covariance</a:t>
            </a:r>
          </a:p>
        </p:txBody>
      </p:sp>
      <p:pic>
        <p:nvPicPr>
          <p:cNvPr id="12" name="Picture 11" descr="eq_covarianc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20" y="2834640"/>
            <a:ext cx="3291840" cy="3862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595360" y="3474720"/>
            <a:ext cx="3108960" cy="2286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1">
                <a:solidFill>
                  <a:srgbClr val="2D2D2D"/>
                </a:solidFill>
                <a:latin typeface="Calibri"/>
              </a:defRPr>
            </a:pPr>
            <a:r>
              <a:t>Step 12: MH Acceptance</a:t>
            </a:r>
          </a:p>
        </p:txBody>
      </p:sp>
      <p:pic>
        <p:nvPicPr>
          <p:cNvPr id="14" name="Picture 13" descr="eq_mh_accep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20" y="3703320"/>
            <a:ext cx="3291840" cy="34688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595360" y="4480560"/>
            <a:ext cx="3108960" cy="1645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  <a:defRPr sz="4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200" b="1">
                <a:solidFill>
                  <a:srgbClr val="2D2D2D"/>
                </a:solidFill>
                <a:latin typeface="Calibri"/>
              </a:defRPr>
            </a:pPr>
            <a:r>
              <a:t>Step 8: Evidence update</a:t>
            </a:r>
          </a:p>
          <a:p>
            <a:pPr algn="l">
              <a:spcAft>
                <a:spcPts val="200"/>
              </a:spcAft>
              <a:defRPr sz="1100" b="0">
                <a:solidFill>
                  <a:srgbClr val="888888"/>
                </a:solidFill>
                <a:latin typeface="Calibri"/>
              </a:defRPr>
            </a:pPr>
            <a:r>
              <a:t>accumulated as by-product</a:t>
            </a:r>
          </a:p>
          <a:p>
            <a:pPr algn="l">
              <a:spcAft>
                <a:spcPts val="200"/>
              </a:spcAft>
              <a:defRPr sz="1200" b="1">
                <a:solidFill>
                  <a:srgbClr val="2D2D2D"/>
                </a:solidFill>
                <a:latin typeface="Calibri"/>
              </a:defRPr>
            </a:pPr>
            <a:r>
              <a:t>Step 9: Multinomial</a:t>
            </a:r>
          </a:p>
          <a:p>
            <a:pPr algn="l">
              <a:spcAft>
                <a:spcPts val="200"/>
              </a:spcAft>
              <a:defRPr sz="1100" b="0">
                <a:solidFill>
                  <a:srgbClr val="888888"/>
                </a:solidFill>
                <a:latin typeface="Calibri"/>
              </a:defRPr>
            </a:pPr>
            <a:r>
              <a:t>resampling eliminates</a:t>
            </a:r>
          </a:p>
          <a:p>
            <a:pPr algn="l">
              <a:spcAft>
                <a:spcPts val="200"/>
              </a:spcAft>
              <a:defRPr sz="1100" b="0">
                <a:solidFill>
                  <a:srgbClr val="888888"/>
                </a:solidFill>
                <a:latin typeface="Calibri"/>
              </a:defRPr>
            </a:pPr>
            <a:r>
              <a:t>low-weight particles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Model Evidence &amp; Bayes Factor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モデルエビデンスとベイズ因子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5760" y="1188720"/>
            <a:ext cx="5669280" cy="274320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0072C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40080" y="1280160"/>
            <a:ext cx="53035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2000" b="1">
                <a:solidFill>
                  <a:srgbClr val="0072CE"/>
                </a:solidFill>
                <a:latin typeface="Calibri"/>
              </a:defRPr>
            </a:pPr>
            <a:r>
              <a:t>Model Evidence (TMCMC by-product)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" y="1645920"/>
            <a:ext cx="5303520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300" b="0">
                <a:solidFill>
                  <a:srgbClr val="888888"/>
                </a:solidFill>
                <a:latin typeface="Calibri"/>
              </a:defRPr>
            </a:pPr>
            <a:r>
              <a:t>モデルエビデンス (TMCMC副産物)</a:t>
            </a:r>
          </a:p>
        </p:txBody>
      </p:sp>
      <p:pic>
        <p:nvPicPr>
          <p:cNvPr id="8" name="Picture 7" descr="eq_evide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920240"/>
            <a:ext cx="5029200" cy="8801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080" y="3108960"/>
            <a:ext cx="530352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Accumulated product of average weights</a:t>
            </a:r>
          </a:p>
          <a:p>
            <a:pPr algn="ctr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across all tempering stages.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09360" y="1188720"/>
            <a:ext cx="5577840" cy="274320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583680" y="1280160"/>
            <a:ext cx="512064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2000" b="1">
                <a:solidFill>
                  <a:srgbClr val="FF8C00"/>
                </a:solidFill>
                <a:latin typeface="Calibri"/>
              </a:defRPr>
            </a:pPr>
            <a:r>
              <a:t>Bayes Factor for Model Selection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83680" y="1645920"/>
            <a:ext cx="5120640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300" b="0">
                <a:solidFill>
                  <a:srgbClr val="888888"/>
                </a:solidFill>
                <a:latin typeface="Calibri"/>
              </a:defRPr>
            </a:pPr>
            <a:r>
              <a:t>モデル選択のためのベイズ因子</a:t>
            </a:r>
          </a:p>
        </p:txBody>
      </p:sp>
      <p:pic>
        <p:nvPicPr>
          <p:cNvPr id="13" name="Picture 12" descr="eq_bayes_fact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20" y="1920240"/>
            <a:ext cx="4114800" cy="8488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83680" y="3017520"/>
            <a:ext cx="512064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200"/>
              </a:spcAft>
              <a:defRPr sz="1500" b="0">
                <a:solidFill>
                  <a:srgbClr val="2D2D2D"/>
                </a:solidFill>
                <a:latin typeface="Calibri"/>
              </a:defRPr>
            </a:pPr>
            <a:r>
              <a:t>BF &gt; 10 : Strong evidence for M₁</a:t>
            </a:r>
          </a:p>
          <a:p>
            <a:pPr algn="ctr">
              <a:spcAft>
                <a:spcPts val="200"/>
              </a:spcAft>
              <a:defRPr sz="1500" b="0">
                <a:solidFill>
                  <a:srgbClr val="2D2D2D"/>
                </a:solidFill>
                <a:latin typeface="Calibri"/>
              </a:defRPr>
            </a:pPr>
            <a:r>
              <a:t>BF &gt; 100 : Decisive evidence</a:t>
            </a:r>
          </a:p>
          <a:p>
            <a:pPr algn="ctr">
              <a:spcAft>
                <a:spcPts val="200"/>
              </a:spcAft>
              <a:defRPr sz="1400" b="0">
                <a:solidFill>
                  <a:srgbClr val="888888"/>
                </a:solidFill>
                <a:latin typeface="Calibri"/>
              </a:defRPr>
            </a:pPr>
            <a:r>
              <a:t>Compare: 15-param vs 20-param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65760" y="4206240"/>
            <a:ext cx="11430000" cy="201168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DDDDD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40080" y="4389120"/>
            <a:ext cx="1097280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  <a:defRPr sz="2000" b="1">
                <a:solidFill>
                  <a:srgbClr val="2D2D2D"/>
                </a:solidFill>
                <a:latin typeface="Calibri"/>
              </a:defRPr>
            </a:pPr>
            <a:r>
              <a:t>Practical Significance / 実用的意義</a:t>
            </a:r>
          </a:p>
          <a:p>
            <a:pPr algn="l">
              <a:spcAft>
                <a:spcPts val="200"/>
              </a:spcAft>
              <a:defRPr sz="6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600" b="0">
                <a:solidFill>
                  <a:srgbClr val="2D2D2D"/>
                </a:solidFill>
                <a:latin typeface="Calibri"/>
              </a:defRPr>
            </a:pPr>
            <a:r>
              <a:t>• TMCMC produces model evidence automatically — no additional computation needed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TMCMCはモデルエビデンスを自動的に算出 — 追加計算不要</a:t>
            </a:r>
          </a:p>
          <a:p>
            <a:pPr algn="l">
              <a:spcAft>
                <a:spcPts val="200"/>
              </a:spcAft>
              <a:defRPr sz="1600" b="0">
                <a:solidFill>
                  <a:srgbClr val="2D2D2D"/>
                </a:solidFill>
                <a:latin typeface="Calibri"/>
              </a:defRPr>
            </a:pPr>
            <a:r>
              <a:t>• Enables principled comparison between constrained (15-param) and full (20-param) models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制約付き(15パラメータ)と全(20パラメータ)モデルの原理的比較が可能</a:t>
            </a:r>
          </a:p>
          <a:p>
            <a:pPr algn="l">
              <a:spcAft>
                <a:spcPts val="200"/>
              </a:spcAft>
              <a:defRPr sz="1600" b="0">
                <a:solidFill>
                  <a:srgbClr val="2D2D2D"/>
                </a:solidFill>
                <a:latin typeface="Calibri"/>
              </a:defRPr>
            </a:pPr>
            <a:r>
              <a:t>• Quantitative justification for biological parameter locking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生物学的パラメータロックの定量的正当化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3D7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371600" y="2011680"/>
            <a:ext cx="9144000" cy="36576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914400" y="2286000"/>
            <a:ext cx="10058400" cy="137160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4400" b="1">
                <a:solidFill>
                  <a:srgbClr val="FFFFFF"/>
                </a:solidFill>
                <a:latin typeface="Calibri"/>
              </a:defRPr>
            </a:pPr>
            <a:r>
              <a:t>⑥ 4-Stage Sequential Estimation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931920"/>
            <a:ext cx="10058400" cy="7315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2200" b="0">
                <a:solidFill>
                  <a:srgbClr val="BBBBBB"/>
                </a:solidFill>
                <a:latin typeface="Calibri"/>
              </a:defRPr>
            </a:pPr>
            <a:r>
              <a:t>4段階逐次推定アルゴリズム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1600" y="4754880"/>
            <a:ext cx="9144000" cy="36576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Algorithm 2: Sequential Estimation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逐次推定アルゴリズム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5760" y="1188720"/>
            <a:ext cx="7315200" cy="521208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0072C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40080" y="1371600"/>
            <a:ext cx="68580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  <a:defRPr sz="1600" b="1">
                <a:solidFill>
                  <a:srgbClr val="0072CE"/>
                </a:solidFill>
                <a:latin typeface="Consolas"/>
              </a:defRPr>
            </a:pPr>
            <a:r>
              <a:t>Algorithm 2: 4-Stage Sequential Parameter Estimation</a:t>
            </a:r>
          </a:p>
          <a:p>
            <a:pPr algn="l">
              <a:spcAft>
                <a:spcPts val="200"/>
              </a:spcAft>
              <a:defRPr sz="1000" b="0">
                <a:solidFill>
                  <a:srgbClr val="BBBBBB"/>
                </a:solidFill>
                <a:latin typeface="Consolas"/>
              </a:defRPr>
            </a:pPr>
            <a:r>
              <a:t>───────────────────────────────────────────────────────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onsolas"/>
              </a:defRPr>
            </a:pPr>
            <a:r>
              <a:t>Input:  4 datasets {D_k}, lock rules {L_k} for k=1,...,4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onsolas"/>
              </a:defRPr>
            </a:pPr>
            <a:r>
              <a:t>Output: Condition-specific posteriors {p(θ|D_k)}</a:t>
            </a:r>
          </a:p>
          <a:p>
            <a:pPr algn="l">
              <a:spcAft>
                <a:spcPts val="200"/>
              </a:spcAft>
              <a:defRPr sz="600" b="0">
                <a:solidFill>
                  <a:srgbClr val="2D2D2D"/>
                </a:solidFill>
                <a:latin typeface="Consolas"/>
              </a:defRPr>
            </a:pPr>
          </a:p>
          <a:p>
            <a:pPr algn="l">
              <a:spcAft>
                <a:spcPts val="200"/>
              </a:spcAft>
              <a:defRPr sz="1400" b="1">
                <a:solidFill>
                  <a:srgbClr val="28A745"/>
                </a:solidFill>
                <a:latin typeface="Consolas"/>
              </a:defRPr>
            </a:pPr>
            <a:r>
              <a:t>Stage 1: Commensal Static  [N_locked = 9]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onsolas"/>
              </a:defRPr>
            </a:pPr>
            <a:r>
              <a:t>  • Prior: Uniform[−100, 100] for interactions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onsolas"/>
              </a:defRPr>
            </a:pPr>
            <a:r>
              <a:t>  • Lock: standard 5 + pathogen interactions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onsolas"/>
              </a:defRPr>
            </a:pPr>
            <a:r>
              <a:t>  • Run TMCMC(D₁, L₁) → θ₁ posterior</a:t>
            </a:r>
          </a:p>
          <a:p>
            <a:pPr algn="l">
              <a:spcAft>
                <a:spcPts val="200"/>
              </a:spcAft>
              <a:defRPr sz="400" b="0">
                <a:solidFill>
                  <a:srgbClr val="2D2D2D"/>
                </a:solidFill>
                <a:latin typeface="Consolas"/>
              </a:defRPr>
            </a:pPr>
          </a:p>
          <a:p>
            <a:pPr algn="l">
              <a:spcAft>
                <a:spcPts val="200"/>
              </a:spcAft>
              <a:defRPr sz="1400" b="1">
                <a:solidFill>
                  <a:srgbClr val="FF8C00"/>
                </a:solidFill>
                <a:latin typeface="Consolas"/>
              </a:defRPr>
            </a:pPr>
            <a:r>
              <a:t>Stage 2: Dysbiotic Static  [N_locked = 5]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onsolas"/>
              </a:defRPr>
            </a:pPr>
            <a:r>
              <a:t>  • Prior: Uniform[−100, 100]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onsolas"/>
              </a:defRPr>
            </a:pPr>
            <a:r>
              <a:t>  • Lock: standard 5 biological locks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onsolas"/>
              </a:defRPr>
            </a:pPr>
            <a:r>
              <a:t>  • Run TMCMC(D₂, L₂) → θ₂ posterior</a:t>
            </a:r>
          </a:p>
          <a:p>
            <a:pPr algn="l">
              <a:spcAft>
                <a:spcPts val="200"/>
              </a:spcAft>
              <a:defRPr sz="400" b="0">
                <a:solidFill>
                  <a:srgbClr val="2D2D2D"/>
                </a:solidFill>
                <a:latin typeface="Consolas"/>
              </a:defRPr>
            </a:pPr>
          </a:p>
          <a:p>
            <a:pPr algn="l">
              <a:spcAft>
                <a:spcPts val="200"/>
              </a:spcAft>
              <a:defRPr sz="1400" b="1">
                <a:solidFill>
                  <a:srgbClr val="0072CE"/>
                </a:solidFill>
                <a:latin typeface="Consolas"/>
              </a:defRPr>
            </a:pPr>
            <a:r>
              <a:t>Stage 3: Commensal HOBIC  [N_locked = 8]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onsolas"/>
              </a:defRPr>
            </a:pPr>
            <a:r>
              <a:t>  • Strict locks with S.o growth allowed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onsolas"/>
              </a:defRPr>
            </a:pPr>
            <a:r>
              <a:t>  • Run TMCMC(D₃, L₃) → θ₃ posterior</a:t>
            </a:r>
          </a:p>
          <a:p>
            <a:pPr algn="l">
              <a:spcAft>
                <a:spcPts val="200"/>
              </a:spcAft>
              <a:defRPr sz="400" b="0">
                <a:solidFill>
                  <a:srgbClr val="2D2D2D"/>
                </a:solidFill>
                <a:latin typeface="Consolas"/>
              </a:defRPr>
            </a:pPr>
          </a:p>
          <a:p>
            <a:pPr algn="l">
              <a:spcAft>
                <a:spcPts val="200"/>
              </a:spcAft>
              <a:defRPr sz="1400" b="1">
                <a:solidFill>
                  <a:srgbClr val="E83E3E"/>
                </a:solidFill>
                <a:latin typeface="Consolas"/>
              </a:defRPr>
            </a:pPr>
            <a:r>
              <a:t>Stage 4: Dysbiotic HOBIC (Surge)  [N_locked = 0]</a:t>
            </a:r>
          </a:p>
          <a:p>
            <a:pPr algn="l">
              <a:spcAft>
                <a:spcPts val="200"/>
              </a:spcAft>
              <a:defRPr sz="1300" b="1">
                <a:solidFill>
                  <a:srgbClr val="E83E3E"/>
                </a:solidFill>
                <a:latin typeface="Consolas"/>
              </a:defRPr>
            </a:pPr>
            <a:r>
              <a:t>  ★ UNLOCK ALL — Discovery Mode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onsolas"/>
              </a:defRPr>
            </a:pPr>
            <a:r>
              <a:t>  • All 20 parameters free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onsolas"/>
              </a:defRPr>
            </a:pPr>
            <a:r>
              <a:t>  • Run TMCMC(D₄, ∅) → θ₄ posterior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955279" y="1188720"/>
            <a:ext cx="3931920" cy="521208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DDDDD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8229600" y="1371600"/>
            <a:ext cx="3474720" cy="4937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  <a:defRPr sz="1600" b="1">
                <a:solidFill>
                  <a:srgbClr val="0072CE"/>
                </a:solidFill>
                <a:latin typeface="Calibri"/>
              </a:defRPr>
            </a:pPr>
            <a:r>
              <a:t>Design Rationale</a:t>
            </a:r>
          </a:p>
          <a:p>
            <a:pPr algn="l">
              <a:spcAft>
                <a:spcPts val="200"/>
              </a:spcAft>
              <a:defRPr sz="1200" b="0">
                <a:solidFill>
                  <a:srgbClr val="888888"/>
                </a:solidFill>
                <a:latin typeface="Calibri"/>
              </a:defRPr>
            </a:pPr>
            <a:r>
              <a:t>設計の根拠</a:t>
            </a:r>
          </a:p>
          <a:p>
            <a:pPr algn="l">
              <a:spcAft>
                <a:spcPts val="200"/>
              </a:spcAft>
              <a:defRPr sz="8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400" b="1">
                <a:solidFill>
                  <a:srgbClr val="2D2D2D"/>
                </a:solidFill>
                <a:latin typeface="Calibri"/>
              </a:defRPr>
            </a:pPr>
            <a:r>
              <a:t>① Start with most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2D2D2D"/>
                </a:solidFill>
                <a:latin typeface="Calibri"/>
              </a:defRPr>
            </a:pPr>
            <a:r>
              <a:t>   constrained condition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 (CS: 9 locks = easiest)</a:t>
            </a:r>
          </a:p>
          <a:p>
            <a:pPr algn="l">
              <a:spcAft>
                <a:spcPts val="200"/>
              </a:spcAft>
              <a:defRPr sz="6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400" b="1">
                <a:solidFill>
                  <a:srgbClr val="2D2D2D"/>
                </a:solidFill>
                <a:latin typeface="Calibri"/>
              </a:defRPr>
            </a:pPr>
            <a:r>
              <a:t>② Progressively relax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2D2D2D"/>
                </a:solidFill>
                <a:latin typeface="Calibri"/>
              </a:defRPr>
            </a:pPr>
            <a:r>
              <a:t>   constraints as model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2D2D2D"/>
                </a:solidFill>
                <a:latin typeface="Calibri"/>
              </a:defRPr>
            </a:pPr>
            <a:r>
              <a:t>   complexity increases</a:t>
            </a:r>
          </a:p>
          <a:p>
            <a:pPr algn="l">
              <a:spcAft>
                <a:spcPts val="200"/>
              </a:spcAft>
              <a:defRPr sz="6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400" b="1">
                <a:solidFill>
                  <a:srgbClr val="2D2D2D"/>
                </a:solidFill>
                <a:latin typeface="Calibri"/>
              </a:defRPr>
            </a:pPr>
            <a:r>
              <a:t>③ Each stage provides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2D2D2D"/>
                </a:solidFill>
                <a:latin typeface="Calibri"/>
              </a:defRPr>
            </a:pPr>
            <a:r>
              <a:t>   independent posterior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2D2D2D"/>
                </a:solidFill>
                <a:latin typeface="Calibri"/>
              </a:defRPr>
            </a:pPr>
            <a:r>
              <a:t>   for that condition</a:t>
            </a:r>
          </a:p>
          <a:p>
            <a:pPr algn="l">
              <a:spcAft>
                <a:spcPts val="200"/>
              </a:spcAft>
              <a:defRPr sz="6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400" b="1">
                <a:solidFill>
                  <a:srgbClr val="E83E3E"/>
                </a:solidFill>
                <a:latin typeface="Calibri"/>
              </a:defRPr>
            </a:pPr>
            <a:r>
              <a:t>④ Final stage: Discovery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2D2D2D"/>
                </a:solidFill>
                <a:latin typeface="Calibri"/>
              </a:defRPr>
            </a:pPr>
            <a:r>
              <a:t>   Mode captures complex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2D2D2D"/>
                </a:solidFill>
                <a:latin typeface="Calibri"/>
              </a:defRPr>
            </a:pPr>
            <a:r>
              <a:t>   Surge dynamics with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2D2D2D"/>
                </a:solidFill>
                <a:latin typeface="Calibri"/>
              </a:defRPr>
            </a:pPr>
            <a:r>
              <a:t>   all parameters free</a:t>
            </a:r>
          </a:p>
          <a:p>
            <a:pPr algn="l">
              <a:spcAft>
                <a:spcPts val="200"/>
              </a:spcAft>
              <a:defRPr sz="8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400" b="1">
                <a:solidFill>
                  <a:srgbClr val="2D2D2D"/>
                </a:solidFill>
                <a:latin typeface="Calibri"/>
              </a:defRPr>
            </a:pPr>
            <a:r>
              <a:t>N_particles = 1000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888888"/>
                </a:solidFill>
                <a:latin typeface="Calibri"/>
              </a:defRPr>
            </a:pPr>
            <a:r>
              <a:t>per condition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Experimental Target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実験ターゲットデータ — 4条件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097280"/>
            <a:ext cx="3657600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1">
                <a:solidFill>
                  <a:srgbClr val="28A745"/>
                </a:solidFill>
                <a:latin typeface="Calibri"/>
              </a:defRPr>
            </a:pPr>
            <a:r>
              <a:t>Commensal Static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1919" y="1097280"/>
            <a:ext cx="1828800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1200" b="1">
                <a:solidFill>
                  <a:srgbClr val="28A745"/>
                </a:solidFill>
                <a:latin typeface="Calibri"/>
              </a:defRPr>
            </a:pPr>
            <a:r>
              <a:t>N_locked=9</a:t>
            </a:r>
          </a:p>
        </p:txBody>
      </p:sp>
      <p:pic>
        <p:nvPicPr>
          <p:cNvPr id="7" name="Picture 6" descr="Target_Commensal_Stat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371600"/>
            <a:ext cx="5577840" cy="228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17920" y="1097280"/>
            <a:ext cx="3657600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1">
                <a:solidFill>
                  <a:srgbClr val="FF8C00"/>
                </a:solidFill>
                <a:latin typeface="Calibri"/>
              </a:defRPr>
            </a:pPr>
            <a:r>
              <a:t>Dysbiotic Static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75519" y="1097280"/>
            <a:ext cx="1828800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1200" b="1">
                <a:solidFill>
                  <a:srgbClr val="28A745"/>
                </a:solidFill>
                <a:latin typeface="Calibri"/>
              </a:defRPr>
            </a:pPr>
            <a:r>
              <a:t>N_locked=5</a:t>
            </a:r>
          </a:p>
        </p:txBody>
      </p:sp>
      <p:pic>
        <p:nvPicPr>
          <p:cNvPr id="10" name="Picture 9" descr="Target_Dysbiotic_Stati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1371600"/>
            <a:ext cx="5577840" cy="228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4320" y="3840480"/>
            <a:ext cx="3657600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1">
                <a:solidFill>
                  <a:srgbClr val="0072CE"/>
                </a:solidFill>
                <a:latin typeface="Calibri"/>
              </a:defRPr>
            </a:pPr>
            <a:r>
              <a:t>Commensal HOBIC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31919" y="3840480"/>
            <a:ext cx="1828800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1200" b="1">
                <a:solidFill>
                  <a:srgbClr val="28A745"/>
                </a:solidFill>
                <a:latin typeface="Calibri"/>
              </a:defRPr>
            </a:pPr>
            <a:r>
              <a:t>N_locked=8</a:t>
            </a:r>
          </a:p>
        </p:txBody>
      </p:sp>
      <p:pic>
        <p:nvPicPr>
          <p:cNvPr id="13" name="Picture 12" descr="Target_Commensal_HOBI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4114800"/>
            <a:ext cx="5577840" cy="2286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17920" y="3840480"/>
            <a:ext cx="3657600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1">
                <a:solidFill>
                  <a:srgbClr val="E83E3E"/>
                </a:solidFill>
                <a:latin typeface="Calibri"/>
              </a:defRPr>
            </a:pPr>
            <a:r>
              <a:t>Dysbiotic HOBIC (Surge)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75519" y="3840480"/>
            <a:ext cx="1828800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1200" b="1">
                <a:solidFill>
                  <a:srgbClr val="E83E3E"/>
                </a:solidFill>
                <a:latin typeface="Calibri"/>
              </a:defRPr>
            </a:pPr>
            <a:r>
              <a:t>N_locked=0</a:t>
            </a:r>
          </a:p>
        </p:txBody>
      </p:sp>
      <p:pic>
        <p:nvPicPr>
          <p:cNvPr id="16" name="Picture 15" descr="Target_Dysbiotic_HOBIC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920" y="4114800"/>
            <a:ext cx="5577840" cy="2286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3D7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371600" y="2011680"/>
            <a:ext cx="9144000" cy="36576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914400" y="2286000"/>
            <a:ext cx="10058400" cy="137160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4400" b="1">
                <a:solidFill>
                  <a:srgbClr val="FFFFFF"/>
                </a:solidFill>
                <a:latin typeface="Calibri"/>
              </a:defRPr>
            </a:pPr>
            <a:r>
              <a:t>⑦ Results: Commensal Static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931920"/>
            <a:ext cx="10058400" cy="7315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2200" b="0">
                <a:solidFill>
                  <a:srgbClr val="BBBBBB"/>
                </a:solidFill>
                <a:latin typeface="Calibri"/>
              </a:defRPr>
            </a:pPr>
            <a:r>
              <a:t>健康・静的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1600" y="4754880"/>
            <a:ext cx="9144000" cy="36576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Outline / 目次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65760" y="1188720"/>
            <a:ext cx="5669280" cy="512064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DDDDD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40080" y="1371600"/>
            <a:ext cx="5303520" cy="484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  <a:defRPr sz="1900" b="1">
                <a:solidFill>
                  <a:srgbClr val="2D2D2D"/>
                </a:solidFill>
                <a:latin typeface="Calibri"/>
              </a:defRPr>
            </a:pPr>
            <a:r>
              <a:t>①  Introduction &amp; Biological Background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888888"/>
                </a:solidFill>
                <a:latin typeface="Calibri"/>
              </a:defRPr>
            </a:pPr>
            <a:r>
              <a:t>      はじめに・生物学的背景</a:t>
            </a:r>
          </a:p>
          <a:p>
            <a:pPr algn="l">
              <a:spcAft>
                <a:spcPts val="200"/>
              </a:spcAft>
              <a:defRPr sz="1900" b="1">
                <a:solidFill>
                  <a:srgbClr val="2D2D2D"/>
                </a:solidFill>
                <a:latin typeface="Calibri"/>
              </a:defRPr>
            </a:pPr>
            <a:r>
              <a:t>②  5-Species Biofilm Model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888888"/>
                </a:solidFill>
                <a:latin typeface="Calibri"/>
              </a:defRPr>
            </a:pPr>
            <a:r>
              <a:t>      5菌種バイオフィルムモデル</a:t>
            </a:r>
          </a:p>
          <a:p>
            <a:pPr algn="l">
              <a:spcAft>
                <a:spcPts val="200"/>
              </a:spcAft>
              <a:defRPr sz="1900" b="1">
                <a:solidFill>
                  <a:srgbClr val="2D2D2D"/>
                </a:solidFill>
                <a:latin typeface="Calibri"/>
              </a:defRPr>
            </a:pPr>
            <a:r>
              <a:t>③  Biologically-Constrained Parameter Reduction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888888"/>
                </a:solidFill>
                <a:latin typeface="Calibri"/>
              </a:defRPr>
            </a:pPr>
            <a:r>
              <a:t>      生物学的制約パラメータ削減</a:t>
            </a:r>
          </a:p>
          <a:p>
            <a:pPr algn="l">
              <a:spcAft>
                <a:spcPts val="200"/>
              </a:spcAft>
              <a:defRPr sz="1900" b="1">
                <a:solidFill>
                  <a:srgbClr val="2D2D2D"/>
                </a:solidFill>
                <a:latin typeface="Calibri"/>
              </a:defRPr>
            </a:pPr>
            <a:r>
              <a:t>④  Bayesian Inference Framework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888888"/>
                </a:solidFill>
                <a:latin typeface="Calibri"/>
              </a:defRPr>
            </a:pPr>
            <a:r>
              <a:t>      ベイズ推定の枠組み</a:t>
            </a:r>
          </a:p>
          <a:p>
            <a:pPr algn="l">
              <a:spcAft>
                <a:spcPts val="200"/>
              </a:spcAft>
              <a:defRPr sz="1900" b="1">
                <a:solidFill>
                  <a:srgbClr val="2D2D2D"/>
                </a:solidFill>
                <a:latin typeface="Calibri"/>
              </a:defRPr>
            </a:pPr>
            <a:r>
              <a:t>⑤  TMCMC Algorithm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888888"/>
                </a:solidFill>
                <a:latin typeface="Calibri"/>
              </a:defRPr>
            </a:pPr>
            <a:r>
              <a:t>      TMCMCアルゴリズム</a:t>
            </a:r>
          </a:p>
          <a:p>
            <a:pPr algn="l">
              <a:spcAft>
                <a:spcPts val="200"/>
              </a:spcAft>
              <a:defRPr sz="1900" b="1">
                <a:solidFill>
                  <a:srgbClr val="2D2D2D"/>
                </a:solidFill>
                <a:latin typeface="Calibri"/>
              </a:defRPr>
            </a:pPr>
            <a:r>
              <a:t>⑥  4-Stage Sequential Estimation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888888"/>
                </a:solidFill>
                <a:latin typeface="Calibri"/>
              </a:defRPr>
            </a:pPr>
            <a:r>
              <a:t>      4段階逐次推定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217920" y="1188720"/>
            <a:ext cx="5669280" cy="512064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DDDDD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492240" y="1371600"/>
            <a:ext cx="5303520" cy="484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  <a:defRPr sz="1900" b="1">
                <a:solidFill>
                  <a:srgbClr val="28A745"/>
                </a:solidFill>
                <a:latin typeface="Calibri"/>
              </a:defRPr>
            </a:pPr>
            <a:r>
              <a:t>⑦  Results: Commensal Static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888888"/>
                </a:solidFill>
                <a:latin typeface="Calibri"/>
              </a:defRPr>
            </a:pPr>
            <a:r>
              <a:t>      結果：健康・静的</a:t>
            </a:r>
          </a:p>
          <a:p>
            <a:pPr algn="l">
              <a:spcAft>
                <a:spcPts val="200"/>
              </a:spcAft>
              <a:defRPr sz="1900" b="1">
                <a:solidFill>
                  <a:srgbClr val="FF8C00"/>
                </a:solidFill>
                <a:latin typeface="Calibri"/>
              </a:defRPr>
            </a:pPr>
            <a:r>
              <a:t>⑧  Results: Dysbiotic Static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888888"/>
                </a:solidFill>
                <a:latin typeface="Calibri"/>
              </a:defRPr>
            </a:pPr>
            <a:r>
              <a:t>      結果：疾患・静的</a:t>
            </a:r>
          </a:p>
          <a:p>
            <a:pPr algn="l">
              <a:spcAft>
                <a:spcPts val="200"/>
              </a:spcAft>
              <a:defRPr sz="1900" b="1">
                <a:solidFill>
                  <a:srgbClr val="0072CE"/>
                </a:solidFill>
                <a:latin typeface="Calibri"/>
              </a:defRPr>
            </a:pPr>
            <a:r>
              <a:t>⑨  Results: Commensal HOBIC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888888"/>
                </a:solidFill>
                <a:latin typeface="Calibri"/>
              </a:defRPr>
            </a:pPr>
            <a:r>
              <a:t>      結果：健康・流動</a:t>
            </a:r>
          </a:p>
          <a:p>
            <a:pPr algn="l">
              <a:spcAft>
                <a:spcPts val="200"/>
              </a:spcAft>
              <a:defRPr sz="1900" b="1">
                <a:solidFill>
                  <a:srgbClr val="E83E3E"/>
                </a:solidFill>
                <a:latin typeface="Calibri"/>
              </a:defRPr>
            </a:pPr>
            <a:r>
              <a:t>⑩  Results: Dysbiotic HOBIC (Surge)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888888"/>
                </a:solidFill>
                <a:latin typeface="Calibri"/>
              </a:defRPr>
            </a:pPr>
            <a:r>
              <a:t>      結果：疾患・流動 (Surge)</a:t>
            </a:r>
          </a:p>
          <a:p>
            <a:pPr algn="l">
              <a:spcAft>
                <a:spcPts val="200"/>
              </a:spcAft>
              <a:defRPr sz="1900" b="1">
                <a:solidFill>
                  <a:srgbClr val="2D2D2D"/>
                </a:solidFill>
                <a:latin typeface="Calibri"/>
              </a:defRPr>
            </a:pPr>
            <a:r>
              <a:t>⑪  Comparative Analysis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888888"/>
                </a:solidFill>
                <a:latin typeface="Calibri"/>
              </a:defRPr>
            </a:pPr>
            <a:r>
              <a:t>      比較分析</a:t>
            </a:r>
          </a:p>
          <a:p>
            <a:pPr algn="l">
              <a:spcAft>
                <a:spcPts val="200"/>
              </a:spcAft>
              <a:defRPr sz="1900" b="1">
                <a:solidFill>
                  <a:srgbClr val="2D2D2D"/>
                </a:solidFill>
                <a:latin typeface="Calibri"/>
              </a:defRPr>
            </a:pPr>
            <a:r>
              <a:t>⑫  Conclusion &amp; Future Work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888888"/>
                </a:solidFill>
                <a:latin typeface="Calibri"/>
              </a:defRPr>
            </a:pPr>
            <a:r>
              <a:t>      結論・今後の課題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Commensal Static  —  Posterior Predictive Fit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健康・静的  —  事後予測適合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5760" y="1188720"/>
            <a:ext cx="3840480" cy="502920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40080" y="1371600"/>
            <a:ext cx="347472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  <a:defRPr sz="1800" b="1">
                <a:solidFill>
                  <a:srgbClr val="28A745"/>
                </a:solidFill>
                <a:latin typeface="Calibri"/>
              </a:defRPr>
            </a:pPr>
            <a:r>
              <a:t>Condition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alibri"/>
              </a:defRPr>
            </a:pPr>
            <a:r>
              <a:t>Healthy state under static culture. Nutrient-limited environment leads to stable, low biomass. Strict parameter locks (N_locked = 9) enforce pathogen suppression, reflecting the clinically observed stable symbiotic community.</a:t>
            </a:r>
          </a:p>
          <a:p>
            <a:pPr algn="l">
              <a:spcAft>
                <a:spcPts val="200"/>
              </a:spcAft>
              <a:defRPr sz="4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200" b="0">
                <a:solidFill>
                  <a:srgbClr val="888888"/>
                </a:solidFill>
                <a:latin typeface="Calibri"/>
              </a:defRPr>
            </a:pPr>
            <a:r>
              <a:t>静的培養下の健康な状態。栄養制限環境により安定的な低バイオマスとなる。厳格なパラメータロック (N_locked = 9) により病原菌の増殖が抑制され、臨床的に観察される安定した共生群集を反映。</a:t>
            </a:r>
          </a:p>
          <a:p>
            <a:pPr algn="l">
              <a:spcAft>
                <a:spcPts val="200"/>
              </a:spcAft>
              <a:defRPr sz="8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2200" b="1">
                <a:solidFill>
                  <a:srgbClr val="28A745"/>
                </a:solidFill>
                <a:latin typeface="Calibri"/>
              </a:defRPr>
            </a:pPr>
            <a:r>
              <a:t>N_locked = 9</a:t>
            </a:r>
          </a:p>
          <a:p>
            <a:pPr algn="l">
              <a:spcAft>
                <a:spcPts val="200"/>
              </a:spcAft>
              <a:defRPr sz="8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800" b="1">
                <a:solidFill>
                  <a:srgbClr val="28A745"/>
                </a:solidFill>
                <a:latin typeface="Calibri"/>
              </a:defRPr>
            </a:pPr>
            <a:r>
              <a:t>Key Finding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alibri"/>
              </a:defRPr>
            </a:pPr>
            <a:r>
              <a:t>Strict locks prevent pathogen growth. The model accurately reproduces the stable commensal state observed in static experiments. Early colonizers (S.o, A.n) maintain dominance throughout.</a:t>
            </a:r>
          </a:p>
          <a:p>
            <a:pPr algn="l">
              <a:spcAft>
                <a:spcPts val="200"/>
              </a:spcAft>
              <a:defRPr sz="4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200" b="0">
                <a:solidFill>
                  <a:srgbClr val="888888"/>
                </a:solidFill>
                <a:latin typeface="Calibri"/>
              </a:defRPr>
            </a:pPr>
            <a:r>
              <a:t>厳格なロックにより病原菌の増殖が防がれ、静的実験で観察された安定した共生状態を正確に再現。初期定着菌(S.o, A.n)が終始優位を維持。</a:t>
            </a:r>
          </a:p>
        </p:txBody>
      </p:sp>
      <p:pic>
        <p:nvPicPr>
          <p:cNvPr id="7" name="Picture 6" descr="Fig_A02_per_species_pan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0" y="1097280"/>
            <a:ext cx="7498079" cy="41234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89120" y="6217920"/>
            <a:ext cx="7498079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>
                <a:solidFill>
                  <a:srgbClr val="888888"/>
                </a:solidFill>
                <a:latin typeface="Calibri"/>
              </a:defRPr>
            </a:pPr>
            <a:r>
              <a:t>Per-species posterior predictive fit with 95% credible interval / 菌種別事後予測適合 (95%信用区間)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Commensal Static  —  Interaction Matrix &amp; Parameter Uncertainty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健康・静的  —  相互作用行列 &amp; パラメータ不確実性</a:t>
            </a:r>
          </a:p>
        </p:txBody>
      </p:sp>
      <p:pic>
        <p:nvPicPr>
          <p:cNvPr id="5" name="Picture 4" descr="Fig_A01_interaction_matrix_heat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97280"/>
            <a:ext cx="5669280" cy="19688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5943600"/>
            <a:ext cx="566928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>
                <a:solidFill>
                  <a:srgbClr val="888888"/>
                </a:solidFill>
                <a:latin typeface="Calibri"/>
              </a:defRPr>
            </a:pPr>
            <a:r>
              <a:t>Estimated interaction matrix A (MAP) / 推定相互作用行列</a:t>
            </a:r>
          </a:p>
        </p:txBody>
      </p:sp>
      <p:pic>
        <p:nvPicPr>
          <p:cNvPr id="7" name="Picture 6" descr="Fig_A05_parameter_violi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1097280"/>
            <a:ext cx="5760720" cy="16653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26480" y="5943600"/>
            <a:ext cx="57607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>
                <a:solidFill>
                  <a:srgbClr val="888888"/>
                </a:solidFill>
                <a:latin typeface="Calibri"/>
              </a:defRPr>
            </a:pPr>
            <a:r>
              <a:t>Parameter posterior distributions (violin) / パラメータ事後分布 (バイオリン)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Commensal Static  —  MAP vs Mean &amp; Residuals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健康・静的  —  MAP vs 平均推定 &amp; 残差分析</a:t>
            </a:r>
          </a:p>
        </p:txBody>
      </p:sp>
      <p:pic>
        <p:nvPicPr>
          <p:cNvPr id="5" name="Picture 4" descr="Fig_A09_MAP_vs_Mean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97280"/>
            <a:ext cx="5669280" cy="21123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5943600"/>
            <a:ext cx="566928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>
                <a:solidFill>
                  <a:srgbClr val="888888"/>
                </a:solidFill>
                <a:latin typeface="Calibri"/>
              </a:defRPr>
            </a:pPr>
            <a:r>
              <a:t>MAP vs Mean parameter comparison / MAP vs 平均パラメータ比較</a:t>
            </a:r>
          </a:p>
        </p:txBody>
      </p:sp>
      <p:pic>
        <p:nvPicPr>
          <p:cNvPr id="7" name="Picture 6" descr="residuals_Commensal_Static_Residual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1097280"/>
            <a:ext cx="5760720" cy="34192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26480" y="5943600"/>
            <a:ext cx="57607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>
                <a:solidFill>
                  <a:srgbClr val="888888"/>
                </a:solidFill>
                <a:latin typeface="Calibri"/>
              </a:defRPr>
            </a:pPr>
            <a:r>
              <a:t>Residual analysis / 残差分析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Commensal Static  —  Convergence &amp; Diagnostics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健康・静的  —  収束診断</a:t>
            </a:r>
          </a:p>
        </p:txBody>
      </p:sp>
      <p:pic>
        <p:nvPicPr>
          <p:cNvPr id="5" name="Picture 4" descr="Fig01_TMCMC_beta_schedule_Commensal_Stat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97280"/>
            <a:ext cx="3749039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3794760"/>
            <a:ext cx="3749039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000" b="0">
                <a:solidFill>
                  <a:srgbClr val="888888"/>
                </a:solidFill>
                <a:latin typeface="Calibri"/>
              </a:defRPr>
            </a:pPr>
            <a:r>
              <a:t>TMCMC β schedule</a:t>
            </a:r>
          </a:p>
        </p:txBody>
      </p:sp>
      <p:pic>
        <p:nvPicPr>
          <p:cNvPr id="7" name="Picture 6" descr="Fig_A04_species_composi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40" y="1097280"/>
            <a:ext cx="3749039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6240" y="3794760"/>
            <a:ext cx="3749039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000" b="0">
                <a:solidFill>
                  <a:srgbClr val="888888"/>
                </a:solidFill>
                <a:latin typeface="Calibri"/>
              </a:defRPr>
            </a:pPr>
            <a:r>
              <a:t>Species composition / 菌種構成</a:t>
            </a:r>
          </a:p>
        </p:txBody>
      </p:sp>
      <p:pic>
        <p:nvPicPr>
          <p:cNvPr id="9" name="Picture 8" descr="Fig_A06_correlation_matri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160" y="1097280"/>
            <a:ext cx="3749039" cy="274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38160" y="3794760"/>
            <a:ext cx="3749039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000" b="0">
                <a:solidFill>
                  <a:srgbClr val="888888"/>
                </a:solidFill>
                <a:latin typeface="Calibri"/>
              </a:defRPr>
            </a:pPr>
            <a:r>
              <a:t>Parameter correlation / パラメータ相関</a:t>
            </a:r>
          </a:p>
        </p:txBody>
      </p:sp>
      <p:pic>
        <p:nvPicPr>
          <p:cNvPr id="11" name="Picture 10" descr="Fig_A10_convergence_dashboar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" y="4297680"/>
            <a:ext cx="11612880" cy="19202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4320" y="6172200"/>
            <a:ext cx="11612880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000" b="0">
                <a:solidFill>
                  <a:srgbClr val="888888"/>
                </a:solidFill>
                <a:latin typeface="Calibri"/>
              </a:defRPr>
            </a:pPr>
            <a:r>
              <a:t>Convergence dashboard / 収束ダッシュボード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Commensal Static  —  Additional Diagnostics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健康・静的  —  追加診断</a:t>
            </a:r>
          </a:p>
        </p:txBody>
      </p:sp>
      <p:pic>
        <p:nvPicPr>
          <p:cNvPr id="5" name="Picture 4" descr="Fig_A03_state_decomposi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97280"/>
            <a:ext cx="3749039" cy="17780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5943600"/>
            <a:ext cx="3749039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000" b="0">
                <a:solidFill>
                  <a:srgbClr val="888888"/>
                </a:solidFill>
                <a:latin typeface="Calibri"/>
              </a:defRPr>
            </a:pPr>
            <a:r>
              <a:t>State decomposition (φ, ψ) / 状態分解</a:t>
            </a:r>
          </a:p>
        </p:txBody>
      </p:sp>
      <p:pic>
        <p:nvPicPr>
          <p:cNvPr id="7" name="Picture 6" descr="Fig_A07_loglikelihood_landsca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40" y="1097280"/>
            <a:ext cx="3749039" cy="12119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6240" y="5943600"/>
            <a:ext cx="3749039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000" b="0">
                <a:solidFill>
                  <a:srgbClr val="888888"/>
                </a:solidFill>
                <a:latin typeface="Calibri"/>
              </a:defRPr>
            </a:pPr>
            <a:r>
              <a:t>Log-likelihood landscape / 対数尤度</a:t>
            </a:r>
          </a:p>
        </p:txBody>
      </p:sp>
      <p:pic>
        <p:nvPicPr>
          <p:cNvPr id="9" name="Picture 8" descr="Fig_A08_posterior_predictive_che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160" y="1097280"/>
            <a:ext cx="3749039" cy="13024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38160" y="5943600"/>
            <a:ext cx="3749039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000" b="0">
                <a:solidFill>
                  <a:srgbClr val="888888"/>
                </a:solidFill>
                <a:latin typeface="Calibri"/>
              </a:defRPr>
            </a:pPr>
            <a:r>
              <a:t>Posterior predictive check / 事後予測チェック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3D7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371600" y="2011680"/>
            <a:ext cx="9144000" cy="36576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914400" y="2286000"/>
            <a:ext cx="10058400" cy="137160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4400" b="1">
                <a:solidFill>
                  <a:srgbClr val="FFFFFF"/>
                </a:solidFill>
                <a:latin typeface="Calibri"/>
              </a:defRPr>
            </a:pPr>
            <a:r>
              <a:t>⑧ Results: Dysbiotic Static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931920"/>
            <a:ext cx="10058400" cy="7315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2200" b="0">
                <a:solidFill>
                  <a:srgbClr val="BBBBBB"/>
                </a:solidFill>
                <a:latin typeface="Calibri"/>
              </a:defRPr>
            </a:pPr>
            <a:r>
              <a:t>疾患・静的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1600" y="4754880"/>
            <a:ext cx="9144000" cy="36576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Dysbiotic Static  —  Posterior Predictive Fit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疾患・静的  —  事後予測適合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5760" y="1188720"/>
            <a:ext cx="3840480" cy="502920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40080" y="1371600"/>
            <a:ext cx="347472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  <a:defRPr sz="1800" b="1">
                <a:solidFill>
                  <a:srgbClr val="FF8C00"/>
                </a:solidFill>
                <a:latin typeface="Calibri"/>
              </a:defRPr>
            </a:pPr>
            <a:r>
              <a:t>Condition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alibri"/>
              </a:defRPr>
            </a:pPr>
            <a:r>
              <a:t>Disease state under static culture. Pathogens are present but limited by metabolite accumulation. Standard biological locks (N_locked = 5) are applied.</a:t>
            </a:r>
          </a:p>
          <a:p>
            <a:pPr algn="l">
              <a:spcAft>
                <a:spcPts val="200"/>
              </a:spcAft>
              <a:defRPr sz="4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200" b="0">
                <a:solidFill>
                  <a:srgbClr val="888888"/>
                </a:solidFill>
                <a:latin typeface="Calibri"/>
              </a:defRPr>
            </a:pPr>
            <a:r>
              <a:t>静的培養下の疾患状態。病原菌は存在するが代謝産物の蓄積により制限。標準的な生物学的ロック (N_locked = 5) を適用。</a:t>
            </a:r>
          </a:p>
          <a:p>
            <a:pPr algn="l">
              <a:spcAft>
                <a:spcPts val="200"/>
              </a:spcAft>
              <a:defRPr sz="8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2200" b="1">
                <a:solidFill>
                  <a:srgbClr val="28A745"/>
                </a:solidFill>
                <a:latin typeface="Calibri"/>
              </a:defRPr>
            </a:pPr>
            <a:r>
              <a:t>N_locked = 5</a:t>
            </a:r>
          </a:p>
          <a:p>
            <a:pPr algn="l">
              <a:spcAft>
                <a:spcPts val="200"/>
              </a:spcAft>
              <a:defRPr sz="8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800" b="1">
                <a:solidFill>
                  <a:srgbClr val="FF8C00"/>
                </a:solidFill>
                <a:latin typeface="Calibri"/>
              </a:defRPr>
            </a:pPr>
            <a:r>
              <a:t>Key Finding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alibri"/>
              </a:defRPr>
            </a:pPr>
            <a:r>
              <a:t>Pathogen interactions are estimated but their magnitude is smaller compared to HOBIC conditions. This confirms that saliva flow is essential for full dysbiosis progression.</a:t>
            </a:r>
          </a:p>
          <a:p>
            <a:pPr algn="l">
              <a:spcAft>
                <a:spcPts val="200"/>
              </a:spcAft>
              <a:defRPr sz="4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200" b="0">
                <a:solidFill>
                  <a:srgbClr val="888888"/>
                </a:solidFill>
                <a:latin typeface="Calibri"/>
              </a:defRPr>
            </a:pPr>
            <a:r>
              <a:t>病原菌の相互作用は推定されたがHOBIC条件と比較して規模が小さく、完全なディスバイオシスの進行には流れ(Flow)が不可欠であることを裏付け。</a:t>
            </a:r>
          </a:p>
        </p:txBody>
      </p:sp>
      <p:pic>
        <p:nvPicPr>
          <p:cNvPr id="7" name="Picture 6" descr="Fig_A02_per_species_pan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0" y="1097280"/>
            <a:ext cx="7498079" cy="41234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89120" y="6217920"/>
            <a:ext cx="7498079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>
                <a:solidFill>
                  <a:srgbClr val="888888"/>
                </a:solidFill>
                <a:latin typeface="Calibri"/>
              </a:defRPr>
            </a:pPr>
            <a:r>
              <a:t>Per-species posterior predictive fit with 95% credible interval / 菌種別事後予測適合 (95%信用区間)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Dysbiotic Static  —  Interaction Matrix &amp; Parameter Uncertainty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疾患・静的  —  相互作用行列 &amp; パラメータ不確実性</a:t>
            </a:r>
          </a:p>
        </p:txBody>
      </p:sp>
      <p:pic>
        <p:nvPicPr>
          <p:cNvPr id="5" name="Picture 4" descr="Fig_A01_interaction_matrix_heat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97280"/>
            <a:ext cx="5669280" cy="19688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5943600"/>
            <a:ext cx="566928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>
                <a:solidFill>
                  <a:srgbClr val="888888"/>
                </a:solidFill>
                <a:latin typeface="Calibri"/>
              </a:defRPr>
            </a:pPr>
            <a:r>
              <a:t>Estimated interaction matrix A (MAP) / 推定相互作用行列</a:t>
            </a:r>
          </a:p>
        </p:txBody>
      </p:sp>
      <p:pic>
        <p:nvPicPr>
          <p:cNvPr id="7" name="Picture 6" descr="Fig_A05_parameter_violi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1097280"/>
            <a:ext cx="5760720" cy="16653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26480" y="5943600"/>
            <a:ext cx="57607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>
                <a:solidFill>
                  <a:srgbClr val="888888"/>
                </a:solidFill>
                <a:latin typeface="Calibri"/>
              </a:defRPr>
            </a:pPr>
            <a:r>
              <a:t>Parameter posterior distributions (violin) / パラメータ事後分布 (バイオリン)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Dysbiotic Static  —  MAP vs Mean &amp; Residuals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疾患・静的  —  MAP vs 平均推定 &amp; 残差分析</a:t>
            </a:r>
          </a:p>
        </p:txBody>
      </p:sp>
      <p:pic>
        <p:nvPicPr>
          <p:cNvPr id="5" name="Picture 4" descr="Fig_A09_MAP_vs_Mean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97280"/>
            <a:ext cx="5669280" cy="21123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5943600"/>
            <a:ext cx="566928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>
                <a:solidFill>
                  <a:srgbClr val="888888"/>
                </a:solidFill>
                <a:latin typeface="Calibri"/>
              </a:defRPr>
            </a:pPr>
            <a:r>
              <a:t>MAP vs Mean parameter comparison / MAP vs 平均パラメータ比較</a:t>
            </a:r>
          </a:p>
        </p:txBody>
      </p:sp>
      <p:pic>
        <p:nvPicPr>
          <p:cNvPr id="7" name="Picture 6" descr="residuals_Dysbiotic_Static_Residual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1097280"/>
            <a:ext cx="5760720" cy="34192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26480" y="5943600"/>
            <a:ext cx="57607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>
                <a:solidFill>
                  <a:srgbClr val="888888"/>
                </a:solidFill>
                <a:latin typeface="Calibri"/>
              </a:defRPr>
            </a:pPr>
            <a:r>
              <a:t>Residual analysis / 残差分析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Dysbiotic Static  —  Convergence &amp; Diagnostics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疾患・静的  —  収束診断</a:t>
            </a:r>
          </a:p>
        </p:txBody>
      </p:sp>
      <p:pic>
        <p:nvPicPr>
          <p:cNvPr id="5" name="Picture 4" descr="Fig01_TMCMC_beta_schedule_Dysbiotic_Stat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97280"/>
            <a:ext cx="3749039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3794760"/>
            <a:ext cx="3749039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000" b="0">
                <a:solidFill>
                  <a:srgbClr val="888888"/>
                </a:solidFill>
                <a:latin typeface="Calibri"/>
              </a:defRPr>
            </a:pPr>
            <a:r>
              <a:t>TMCMC β schedule</a:t>
            </a:r>
          </a:p>
        </p:txBody>
      </p:sp>
      <p:pic>
        <p:nvPicPr>
          <p:cNvPr id="7" name="Picture 6" descr="Fig_A04_species_composi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40" y="1097280"/>
            <a:ext cx="3749039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6240" y="3794760"/>
            <a:ext cx="3749039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000" b="0">
                <a:solidFill>
                  <a:srgbClr val="888888"/>
                </a:solidFill>
                <a:latin typeface="Calibri"/>
              </a:defRPr>
            </a:pPr>
            <a:r>
              <a:t>Species composition / 菌種構成</a:t>
            </a:r>
          </a:p>
        </p:txBody>
      </p:sp>
      <p:pic>
        <p:nvPicPr>
          <p:cNvPr id="9" name="Picture 8" descr="Fig_A06_correlation_matri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160" y="1097280"/>
            <a:ext cx="3749039" cy="274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38160" y="3794760"/>
            <a:ext cx="3749039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000" b="0">
                <a:solidFill>
                  <a:srgbClr val="888888"/>
                </a:solidFill>
                <a:latin typeface="Calibri"/>
              </a:defRPr>
            </a:pPr>
            <a:r>
              <a:t>Parameter correlation / パラメータ相関</a:t>
            </a:r>
          </a:p>
        </p:txBody>
      </p:sp>
      <p:pic>
        <p:nvPicPr>
          <p:cNvPr id="11" name="Picture 10" descr="Fig_A10_convergence_dashboar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" y="4297680"/>
            <a:ext cx="11612880" cy="19202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4320" y="6172200"/>
            <a:ext cx="11612880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000" b="0">
                <a:solidFill>
                  <a:srgbClr val="888888"/>
                </a:solidFill>
                <a:latin typeface="Calibri"/>
              </a:defRPr>
            </a:pPr>
            <a:r>
              <a:t>Convergence dashboard / 収束ダッシュボード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3D7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371600" y="2011680"/>
            <a:ext cx="9144000" cy="36576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914400" y="2286000"/>
            <a:ext cx="10058400" cy="137160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4400" b="1">
                <a:solidFill>
                  <a:srgbClr val="FFFFFF"/>
                </a:solidFill>
                <a:latin typeface="Calibri"/>
              </a:defRPr>
            </a:pPr>
            <a:r>
              <a:t>① Introduction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931920"/>
            <a:ext cx="10058400" cy="7315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2200" b="0">
                <a:solidFill>
                  <a:srgbClr val="BBBBBB"/>
                </a:solidFill>
                <a:latin typeface="Calibri"/>
              </a:defRPr>
            </a:pPr>
            <a:r>
              <a:t>はじめに・生物学的背景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1600" y="4754880"/>
            <a:ext cx="9144000" cy="36576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Dysbiotic Static  —  Additional Diagnostics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疾患・静的  —  追加診断</a:t>
            </a:r>
          </a:p>
        </p:txBody>
      </p:sp>
      <p:pic>
        <p:nvPicPr>
          <p:cNvPr id="5" name="Picture 4" descr="Fig_A03_state_decomposi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97280"/>
            <a:ext cx="3749039" cy="1778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5943600"/>
            <a:ext cx="3749039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000" b="0">
                <a:solidFill>
                  <a:srgbClr val="888888"/>
                </a:solidFill>
                <a:latin typeface="Calibri"/>
              </a:defRPr>
            </a:pPr>
            <a:r>
              <a:t>State decomposition (φ, ψ) / 状態分解</a:t>
            </a:r>
          </a:p>
        </p:txBody>
      </p:sp>
      <p:pic>
        <p:nvPicPr>
          <p:cNvPr id="7" name="Picture 6" descr="Fig_A07_loglikelihood_landsca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40" y="1097280"/>
            <a:ext cx="3749039" cy="12119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6240" y="5943600"/>
            <a:ext cx="3749039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000" b="0">
                <a:solidFill>
                  <a:srgbClr val="888888"/>
                </a:solidFill>
                <a:latin typeface="Calibri"/>
              </a:defRPr>
            </a:pPr>
            <a:r>
              <a:t>Log-likelihood landscape / 対数尤度</a:t>
            </a:r>
          </a:p>
        </p:txBody>
      </p:sp>
      <p:pic>
        <p:nvPicPr>
          <p:cNvPr id="9" name="Picture 8" descr="Fig_A08_posterior_predictive_che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160" y="1097280"/>
            <a:ext cx="3749039" cy="10842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38160" y="5943600"/>
            <a:ext cx="3749039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000" b="0">
                <a:solidFill>
                  <a:srgbClr val="888888"/>
                </a:solidFill>
                <a:latin typeface="Calibri"/>
              </a:defRPr>
            </a:pPr>
            <a:r>
              <a:t>Posterior predictive check / 事後予測チェック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3D7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371600" y="2011680"/>
            <a:ext cx="9144000" cy="36576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914400" y="2286000"/>
            <a:ext cx="10058400" cy="137160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4400" b="1">
                <a:solidFill>
                  <a:srgbClr val="FFFFFF"/>
                </a:solidFill>
                <a:latin typeface="Calibri"/>
              </a:defRPr>
            </a:pPr>
            <a:r>
              <a:t>⑨ Results: Commensal HOBIC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931920"/>
            <a:ext cx="10058400" cy="7315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2200" b="0">
                <a:solidFill>
                  <a:srgbClr val="BBBBBB"/>
                </a:solidFill>
                <a:latin typeface="Calibri"/>
              </a:defRPr>
            </a:pPr>
            <a:r>
              <a:t>健康・流動 (HOBIC)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1600" y="4754880"/>
            <a:ext cx="9144000" cy="36576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Commensal HOBIC  —  Posterior Predictive Fit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健康・流動 (HOBIC)  —  事後予測適合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5760" y="1188720"/>
            <a:ext cx="3840480" cy="502920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0072C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40080" y="1371600"/>
            <a:ext cx="347472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  <a:defRPr sz="1800" b="1">
                <a:solidFill>
                  <a:srgbClr val="0072CE"/>
                </a:solidFill>
                <a:latin typeface="Calibri"/>
              </a:defRPr>
            </a:pPr>
            <a:r>
              <a:t>Condition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alibri"/>
              </a:defRPr>
            </a:pPr>
            <a:r>
              <a:t>Healthy state with saliva flow (HOBIC). Characterized by S. oralis 'Blue Bloom' — high proliferation of early colonizers under flow. Strict locks (N_locked = 8) allow S. oralis growth while suppressing pathogens.</a:t>
            </a:r>
          </a:p>
          <a:p>
            <a:pPr algn="l">
              <a:spcAft>
                <a:spcPts val="200"/>
              </a:spcAft>
              <a:defRPr sz="4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200" b="0">
                <a:solidFill>
                  <a:srgbClr val="888888"/>
                </a:solidFill>
                <a:latin typeface="Calibri"/>
              </a:defRPr>
            </a:pPr>
            <a:r>
              <a:t>流れのある健康な状態 (HOBIC)。S. oralisの高い増殖 ('Blue Bloom') が特徴。厳格なロック (N_locked = 8) がS. oralisの増殖を許容しつつ病原菌を抑制。</a:t>
            </a:r>
          </a:p>
          <a:p>
            <a:pPr algn="l">
              <a:spcAft>
                <a:spcPts val="200"/>
              </a:spcAft>
              <a:defRPr sz="8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2200" b="1">
                <a:solidFill>
                  <a:srgbClr val="28A745"/>
                </a:solidFill>
                <a:latin typeface="Calibri"/>
              </a:defRPr>
            </a:pPr>
            <a:r>
              <a:t>N_locked = 8</a:t>
            </a:r>
          </a:p>
          <a:p>
            <a:pPr algn="l">
              <a:spcAft>
                <a:spcPts val="200"/>
              </a:spcAft>
              <a:defRPr sz="8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800" b="1">
                <a:solidFill>
                  <a:srgbClr val="0072CE"/>
                </a:solidFill>
                <a:latin typeface="Calibri"/>
              </a:defRPr>
            </a:pPr>
            <a:r>
              <a:t>Key Finding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alibri"/>
              </a:defRPr>
            </a:pPr>
            <a:r>
              <a:t>The model correctly identifies early colonizer dominance while suppressing pathogen populations. The 'Blue Bloom' observation is quantitatively reproduced by the MAP estimate.</a:t>
            </a:r>
          </a:p>
          <a:p>
            <a:pPr algn="l">
              <a:spcAft>
                <a:spcPts val="200"/>
              </a:spcAft>
              <a:defRPr sz="4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200" b="0">
                <a:solidFill>
                  <a:srgbClr val="888888"/>
                </a:solidFill>
                <a:latin typeface="Calibri"/>
              </a:defRPr>
            </a:pPr>
            <a:r>
              <a:t>初期定着菌の優位性を正しく特定しつつ病原菌集団を低く抑制。'Blue Bloom' の観察結果をMAP推定値により定量的に再現。</a:t>
            </a:r>
          </a:p>
        </p:txBody>
      </p:sp>
      <p:pic>
        <p:nvPicPr>
          <p:cNvPr id="7" name="Picture 6" descr="Fig_A02_per_species_pan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0" y="1097280"/>
            <a:ext cx="7498079" cy="41234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89120" y="6217920"/>
            <a:ext cx="7498079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>
                <a:solidFill>
                  <a:srgbClr val="888888"/>
                </a:solidFill>
                <a:latin typeface="Calibri"/>
              </a:defRPr>
            </a:pPr>
            <a:r>
              <a:t>Per-species posterior predictive fit with 95% credible interval / 菌種別事後予測適合 (95%信用区間)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Commensal HOBIC  —  Interaction Matrix &amp; Parameter Uncertainty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健康・流動 (HOBIC)  —  相互作用行列 &amp; パラメータ不確実性</a:t>
            </a:r>
          </a:p>
        </p:txBody>
      </p:sp>
      <p:pic>
        <p:nvPicPr>
          <p:cNvPr id="5" name="Picture 4" descr="Fig_A01_interaction_matrix_heat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97280"/>
            <a:ext cx="5669280" cy="19688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5943600"/>
            <a:ext cx="566928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>
                <a:solidFill>
                  <a:srgbClr val="888888"/>
                </a:solidFill>
                <a:latin typeface="Calibri"/>
              </a:defRPr>
            </a:pPr>
            <a:r>
              <a:t>Estimated interaction matrix A (MAP) / 推定相互作用行列</a:t>
            </a:r>
          </a:p>
        </p:txBody>
      </p:sp>
      <p:pic>
        <p:nvPicPr>
          <p:cNvPr id="7" name="Picture 6" descr="Fig_A05_parameter_violi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1097280"/>
            <a:ext cx="5760720" cy="16653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26480" y="5943600"/>
            <a:ext cx="57607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>
                <a:solidFill>
                  <a:srgbClr val="888888"/>
                </a:solidFill>
                <a:latin typeface="Calibri"/>
              </a:defRPr>
            </a:pPr>
            <a:r>
              <a:t>Parameter posterior distributions (violin) / パラメータ事後分布 (バイオリン)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Commensal HOBIC  —  MAP vs Mean &amp; Residuals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健康・流動 (HOBIC)  —  MAP vs 平均推定 &amp; 残差分析</a:t>
            </a:r>
          </a:p>
        </p:txBody>
      </p:sp>
      <p:pic>
        <p:nvPicPr>
          <p:cNvPr id="5" name="Picture 4" descr="Fig_A09_MAP_vs_Mean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97280"/>
            <a:ext cx="5669280" cy="21123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5943600"/>
            <a:ext cx="566928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>
                <a:solidFill>
                  <a:srgbClr val="888888"/>
                </a:solidFill>
                <a:latin typeface="Calibri"/>
              </a:defRPr>
            </a:pPr>
            <a:r>
              <a:t>MAP vs Mean parameter comparison / MAP vs 平均パラメータ比較</a:t>
            </a:r>
          </a:p>
        </p:txBody>
      </p:sp>
      <p:pic>
        <p:nvPicPr>
          <p:cNvPr id="7" name="Picture 6" descr="residuals_Commensal_HOBIC_Residual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1097280"/>
            <a:ext cx="5760720" cy="34192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26480" y="5943600"/>
            <a:ext cx="57607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>
                <a:solidFill>
                  <a:srgbClr val="888888"/>
                </a:solidFill>
                <a:latin typeface="Calibri"/>
              </a:defRPr>
            </a:pPr>
            <a:r>
              <a:t>Residual analysis / 残差分析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Commensal HOBIC  —  Convergence &amp; Diagnostics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健康・流動 (HOBIC)  —  収束診断</a:t>
            </a:r>
          </a:p>
        </p:txBody>
      </p:sp>
      <p:pic>
        <p:nvPicPr>
          <p:cNvPr id="5" name="Picture 4" descr="Fig01_TMCMC_beta_schedule_Commensal_HOB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97280"/>
            <a:ext cx="3749039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3794760"/>
            <a:ext cx="3749039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000" b="0">
                <a:solidFill>
                  <a:srgbClr val="888888"/>
                </a:solidFill>
                <a:latin typeface="Calibri"/>
              </a:defRPr>
            </a:pPr>
            <a:r>
              <a:t>TMCMC β schedule</a:t>
            </a:r>
          </a:p>
        </p:txBody>
      </p:sp>
      <p:pic>
        <p:nvPicPr>
          <p:cNvPr id="7" name="Picture 6" descr="Fig_A04_species_composi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40" y="1097280"/>
            <a:ext cx="3749039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6240" y="3794760"/>
            <a:ext cx="3749039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000" b="0">
                <a:solidFill>
                  <a:srgbClr val="888888"/>
                </a:solidFill>
                <a:latin typeface="Calibri"/>
              </a:defRPr>
            </a:pPr>
            <a:r>
              <a:t>Species composition / 菌種構成</a:t>
            </a:r>
          </a:p>
        </p:txBody>
      </p:sp>
      <p:pic>
        <p:nvPicPr>
          <p:cNvPr id="9" name="Picture 8" descr="Fig_A06_correlation_matri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160" y="1097280"/>
            <a:ext cx="3749039" cy="274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38160" y="3794760"/>
            <a:ext cx="3749039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000" b="0">
                <a:solidFill>
                  <a:srgbClr val="888888"/>
                </a:solidFill>
                <a:latin typeface="Calibri"/>
              </a:defRPr>
            </a:pPr>
            <a:r>
              <a:t>Parameter correlation / パラメータ相関</a:t>
            </a:r>
          </a:p>
        </p:txBody>
      </p:sp>
      <p:pic>
        <p:nvPicPr>
          <p:cNvPr id="11" name="Picture 10" descr="Fig_A10_convergence_dashboar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" y="4297680"/>
            <a:ext cx="11612880" cy="19202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4320" y="6172200"/>
            <a:ext cx="11612880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000" b="0">
                <a:solidFill>
                  <a:srgbClr val="888888"/>
                </a:solidFill>
                <a:latin typeface="Calibri"/>
              </a:defRPr>
            </a:pPr>
            <a:r>
              <a:t>Convergence dashboard / 収束ダッシュボード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Commensal HOBIC  —  Additional Diagnostics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健康・流動 (HOBIC)  —  追加診断</a:t>
            </a:r>
          </a:p>
        </p:txBody>
      </p:sp>
      <p:pic>
        <p:nvPicPr>
          <p:cNvPr id="5" name="Picture 4" descr="Fig_A03_state_decomposi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97280"/>
            <a:ext cx="3749039" cy="17780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5943600"/>
            <a:ext cx="3749039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000" b="0">
                <a:solidFill>
                  <a:srgbClr val="888888"/>
                </a:solidFill>
                <a:latin typeface="Calibri"/>
              </a:defRPr>
            </a:pPr>
            <a:r>
              <a:t>State decomposition (φ, ψ) / 状態分解</a:t>
            </a:r>
          </a:p>
        </p:txBody>
      </p:sp>
      <p:pic>
        <p:nvPicPr>
          <p:cNvPr id="7" name="Picture 6" descr="Fig_A07_loglikelihood_landsca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40" y="1097280"/>
            <a:ext cx="3749039" cy="12119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6240" y="5943600"/>
            <a:ext cx="3749039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000" b="0">
                <a:solidFill>
                  <a:srgbClr val="888888"/>
                </a:solidFill>
                <a:latin typeface="Calibri"/>
              </a:defRPr>
            </a:pPr>
            <a:r>
              <a:t>Log-likelihood landscape / 対数尤度</a:t>
            </a:r>
          </a:p>
        </p:txBody>
      </p:sp>
      <p:pic>
        <p:nvPicPr>
          <p:cNvPr id="9" name="Picture 8" descr="Fig_A08_posterior_predictive_che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160" y="1097280"/>
            <a:ext cx="3749039" cy="13024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38160" y="5943600"/>
            <a:ext cx="3749039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000" b="0">
                <a:solidFill>
                  <a:srgbClr val="888888"/>
                </a:solidFill>
                <a:latin typeface="Calibri"/>
              </a:defRPr>
            </a:pPr>
            <a:r>
              <a:t>Posterior predictive check / 事後予測チェック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3D7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371600" y="2011680"/>
            <a:ext cx="9144000" cy="36576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914400" y="2286000"/>
            <a:ext cx="10058400" cy="137160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4400" b="1">
                <a:solidFill>
                  <a:srgbClr val="FFFFFF"/>
                </a:solidFill>
                <a:latin typeface="Calibri"/>
              </a:defRPr>
            </a:pPr>
            <a:r>
              <a:t>⑩ Results: Dysbiotic HOBIC (Surge)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931920"/>
            <a:ext cx="10058400" cy="7315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2200" b="0">
                <a:solidFill>
                  <a:srgbClr val="BBBBBB"/>
                </a:solidFill>
                <a:latin typeface="Calibri"/>
              </a:defRPr>
            </a:pPr>
            <a:r>
              <a:t>疾患・流動 (Surge)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1600" y="4754880"/>
            <a:ext cx="9144000" cy="36576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Dysbiotic HOBIC (Surge)  —  Posterior Predictive Fit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疾患・流動 (Surge)  —  事後予測適合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5760" y="1188720"/>
            <a:ext cx="3840480" cy="502920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E83E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40080" y="1371600"/>
            <a:ext cx="347472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  <a:defRPr sz="1800" b="1">
                <a:solidFill>
                  <a:srgbClr val="E83E3E"/>
                </a:solidFill>
                <a:latin typeface="Calibri"/>
              </a:defRPr>
            </a:pPr>
            <a:r>
              <a:t>Condition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alibri"/>
              </a:defRPr>
            </a:pPr>
            <a:r>
              <a:t>Disease state with saliva flow (HOBIC). Characterized by the explosive 'Surge' of Veillonella and P. gingivalis. All parameter locks are released (N_locked = 0, Discovery Mode) to capture complex cross-feeding dynamics.</a:t>
            </a:r>
          </a:p>
          <a:p>
            <a:pPr algn="l">
              <a:spcAft>
                <a:spcPts val="200"/>
              </a:spcAft>
              <a:defRPr sz="4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200" b="0">
                <a:solidFill>
                  <a:srgbClr val="888888"/>
                </a:solidFill>
                <a:latin typeface="Calibri"/>
              </a:defRPr>
            </a:pPr>
            <a:r>
              <a:t>流れのある疾患状態 (HOBIC)。VeillonellaとP. gingivalisの爆発的な 'Surge (急増)' が特徴。複雑なクロスフィーディング動態を捕捉するため全パラメータロックを解除 (N_locked = 0, Discovery Mode)。</a:t>
            </a:r>
          </a:p>
          <a:p>
            <a:pPr algn="l">
              <a:spcAft>
                <a:spcPts val="200"/>
              </a:spcAft>
              <a:defRPr sz="8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2200" b="1">
                <a:solidFill>
                  <a:srgbClr val="E83E3E"/>
                </a:solidFill>
                <a:latin typeface="Calibri"/>
              </a:defRPr>
            </a:pPr>
            <a:r>
              <a:t>N_locked = 0</a:t>
            </a:r>
          </a:p>
          <a:p>
            <a:pPr algn="l">
              <a:spcAft>
                <a:spcPts val="200"/>
              </a:spcAft>
              <a:defRPr sz="8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800" b="1">
                <a:solidFill>
                  <a:srgbClr val="E83E3E"/>
                </a:solidFill>
                <a:latin typeface="Calibri"/>
              </a:defRPr>
            </a:pPr>
            <a:r>
              <a:t>Key Finding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2D2D2D"/>
                </a:solidFill>
                <a:latin typeface="Calibri"/>
              </a:defRPr>
            </a:pPr>
            <a:r>
              <a:t>Unlock All (Discovery Mode) successfully captures the non-linear Surge via strong Vei–P.g positive feedback. TMCMC identifies the critical cross-feeding loop (Index 18) as the driver of explosive P.g growth.</a:t>
            </a:r>
          </a:p>
          <a:p>
            <a:pPr algn="l">
              <a:spcAft>
                <a:spcPts val="200"/>
              </a:spcAft>
              <a:defRPr sz="4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200" b="0">
                <a:solidFill>
                  <a:srgbClr val="888888"/>
                </a:solidFill>
                <a:latin typeface="Calibri"/>
              </a:defRPr>
            </a:pPr>
            <a:r>
              <a:t>全ロック解除 (Discovery Mode) により、Vei–P.g間の強い正のフィードバックを介した非線形な急増 (Surge) を再現に成功。TMCMCがP.gの爆発的増殖の駆動因子であるクロスフィーディングループ (Index 18) を特定。</a:t>
            </a:r>
          </a:p>
        </p:txBody>
      </p:sp>
      <p:pic>
        <p:nvPicPr>
          <p:cNvPr id="7" name="Picture 6" descr="Fig_A02_per_species_pan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0" y="1097280"/>
            <a:ext cx="7498079" cy="41234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89120" y="6217920"/>
            <a:ext cx="7498079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>
                <a:solidFill>
                  <a:srgbClr val="888888"/>
                </a:solidFill>
                <a:latin typeface="Calibri"/>
              </a:defRPr>
            </a:pPr>
            <a:r>
              <a:t>Per-species posterior predictive fit with 95% credible interval / 菌種別事後予測適合 (95%信用区間)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Dysbiotic HOBIC (Surge)  —  Interaction Matrix &amp; Parameter Uncertainty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疾患・流動 (Surge)  —  相互作用行列 &amp; パラメータ不確実性</a:t>
            </a:r>
          </a:p>
        </p:txBody>
      </p:sp>
      <p:pic>
        <p:nvPicPr>
          <p:cNvPr id="5" name="Picture 4" descr="Fig_A01_interaction_matrix_heat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97280"/>
            <a:ext cx="5669280" cy="19688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5943600"/>
            <a:ext cx="566928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>
                <a:solidFill>
                  <a:srgbClr val="888888"/>
                </a:solidFill>
                <a:latin typeface="Calibri"/>
              </a:defRPr>
            </a:pPr>
            <a:r>
              <a:t>Estimated interaction matrix A (MAP) / 推定相互作用行列</a:t>
            </a:r>
          </a:p>
        </p:txBody>
      </p:sp>
      <p:pic>
        <p:nvPicPr>
          <p:cNvPr id="7" name="Picture 6" descr="Fig_A05_parameter_violi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1097280"/>
            <a:ext cx="5760720" cy="16653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26480" y="5943600"/>
            <a:ext cx="57607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>
                <a:solidFill>
                  <a:srgbClr val="888888"/>
                </a:solidFill>
                <a:latin typeface="Calibri"/>
              </a:defRPr>
            </a:pPr>
            <a:r>
              <a:t>Parameter posterior distributions (violin) / パラメータ事後分布 (バイオリン)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Biological Background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Peri-implantitis &amp; Multi-species Biofilm / インプラント周囲炎と多菌種バイオフィルム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5760" y="1188720"/>
            <a:ext cx="6675120" cy="502920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DDDDD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40080" y="1371600"/>
            <a:ext cx="621792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  <a:defRPr sz="2200" b="1">
                <a:solidFill>
                  <a:srgbClr val="E83E3E"/>
                </a:solidFill>
                <a:latin typeface="Calibri"/>
              </a:defRPr>
            </a:pPr>
            <a:r>
              <a:t>Peri-implantitis</a:t>
            </a:r>
          </a:p>
          <a:p>
            <a:pPr algn="l">
              <a:spcAft>
                <a:spcPts val="200"/>
              </a:spcAft>
              <a:defRPr sz="1600" b="0">
                <a:solidFill>
                  <a:srgbClr val="2D2D2D"/>
                </a:solidFill>
                <a:latin typeface="Calibri"/>
              </a:defRPr>
            </a:pPr>
            <a:r>
              <a:t>Inflammatory disease around dental implants caused by</a:t>
            </a:r>
          </a:p>
          <a:p>
            <a:pPr algn="l">
              <a:spcAft>
                <a:spcPts val="200"/>
              </a:spcAft>
              <a:defRPr sz="1600" b="0">
                <a:solidFill>
                  <a:srgbClr val="2D2D2D"/>
                </a:solidFill>
                <a:latin typeface="Calibri"/>
              </a:defRPr>
            </a:pPr>
            <a:r>
              <a:t>dysbiotic shift in the oral microbiome.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888888"/>
                </a:solidFill>
                <a:latin typeface="Calibri"/>
              </a:defRPr>
            </a:pPr>
            <a:r>
              <a:t>歯科インプラント周囲の炎症性疾患。口腔マイクロバイオームの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888888"/>
                </a:solidFill>
                <a:latin typeface="Calibri"/>
              </a:defRPr>
            </a:pPr>
            <a:r>
              <a:t>ディスバイオティックシフトにより引き起こされる。</a:t>
            </a:r>
          </a:p>
          <a:p>
            <a:pPr algn="l">
              <a:spcAft>
                <a:spcPts val="200"/>
              </a:spcAft>
              <a:defRPr sz="8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2000" b="1">
                <a:solidFill>
                  <a:srgbClr val="0072CE"/>
                </a:solidFill>
                <a:latin typeface="Calibri"/>
              </a:defRPr>
            </a:pPr>
            <a:r>
              <a:t>5 Key Bacterial Species (Heine et al.)</a:t>
            </a:r>
          </a:p>
          <a:p>
            <a:pPr algn="l">
              <a:spcAft>
                <a:spcPts val="200"/>
              </a:spcAft>
              <a:defRPr sz="4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600" b="1">
                <a:solidFill>
                  <a:srgbClr val="2D2D2D"/>
                </a:solidFill>
                <a:latin typeface="Calibri"/>
              </a:defRPr>
            </a:pPr>
            <a:r>
              <a:t>Sp 0: Streptococcus oralis (S.o)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888888"/>
                </a:solidFill>
                <a:latin typeface="Calibri"/>
              </a:defRPr>
            </a:pPr>
            <a:r>
              <a:t>        Early colonizer — initiates biofilm formation</a:t>
            </a:r>
          </a:p>
          <a:p>
            <a:pPr algn="l">
              <a:spcAft>
                <a:spcPts val="200"/>
              </a:spcAft>
              <a:defRPr sz="1600" b="1">
                <a:solidFill>
                  <a:srgbClr val="2D2D2D"/>
                </a:solidFill>
                <a:latin typeface="Calibri"/>
              </a:defRPr>
            </a:pPr>
            <a:r>
              <a:t>Sp 1: Actinomyces naeslundii (A.n)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888888"/>
                </a:solidFill>
                <a:latin typeface="Calibri"/>
              </a:defRPr>
            </a:pPr>
            <a:r>
              <a:t>        Early colonizer — co-aggregation partner</a:t>
            </a:r>
          </a:p>
          <a:p>
            <a:pPr algn="l">
              <a:spcAft>
                <a:spcPts val="200"/>
              </a:spcAft>
              <a:defRPr sz="1600" b="1">
                <a:solidFill>
                  <a:srgbClr val="2D2D2D"/>
                </a:solidFill>
                <a:latin typeface="Calibri"/>
              </a:defRPr>
            </a:pPr>
            <a:r>
              <a:t>Sp 2: Veillonella spp. (Vei)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888888"/>
                </a:solidFill>
                <a:latin typeface="Calibri"/>
              </a:defRPr>
            </a:pPr>
            <a:r>
              <a:t>        Metabolic bridge — lactate consumer</a:t>
            </a:r>
          </a:p>
          <a:p>
            <a:pPr algn="l">
              <a:spcAft>
                <a:spcPts val="200"/>
              </a:spcAft>
              <a:defRPr sz="1600" b="1">
                <a:solidFill>
                  <a:srgbClr val="2D2D2D"/>
                </a:solidFill>
                <a:latin typeface="Calibri"/>
              </a:defRPr>
            </a:pPr>
            <a:r>
              <a:t>Sp 3: Fusobacterium nucleatum (F.n)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888888"/>
                </a:solidFill>
                <a:latin typeface="Calibri"/>
              </a:defRPr>
            </a:pPr>
            <a:r>
              <a:t>        Bridging organism — connects early &amp; late colonizers</a:t>
            </a:r>
          </a:p>
          <a:p>
            <a:pPr algn="l">
              <a:spcAft>
                <a:spcPts val="200"/>
              </a:spcAft>
              <a:defRPr sz="1600" b="1">
                <a:solidFill>
                  <a:srgbClr val="E83E3E"/>
                </a:solidFill>
                <a:latin typeface="Calibri"/>
              </a:defRPr>
            </a:pPr>
            <a:r>
              <a:t>Sp 4: Porphyromonas gingivalis (P.g)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888888"/>
                </a:solidFill>
                <a:latin typeface="Calibri"/>
              </a:defRPr>
            </a:pPr>
            <a:r>
              <a:t>        Late colonizer (pathogen) — key in dysbiosis</a:t>
            </a:r>
          </a:p>
        </p:txBody>
      </p:sp>
      <p:pic>
        <p:nvPicPr>
          <p:cNvPr id="7" name="Picture 6" descr="froh-06-1649419-g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188720"/>
            <a:ext cx="4389120" cy="15614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5200" y="5760720"/>
            <a:ext cx="43891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>
                <a:solidFill>
                  <a:srgbClr val="888888"/>
                </a:solidFill>
                <a:latin typeface="Calibri"/>
              </a:defRPr>
            </a:pPr>
            <a:r>
              <a:t>Heine et al. (2021) — Biofilm architecture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Dysbiotic HOBIC (Surge)  —  MAP vs Mean &amp; Residuals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疾患・流動 (Surge)  —  MAP vs 平均推定 &amp; 残差分析</a:t>
            </a:r>
          </a:p>
        </p:txBody>
      </p:sp>
      <p:pic>
        <p:nvPicPr>
          <p:cNvPr id="5" name="Picture 4" descr="Fig_A09_MAP_vs_Mean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97280"/>
            <a:ext cx="5669280" cy="21123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5943600"/>
            <a:ext cx="566928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>
                <a:solidFill>
                  <a:srgbClr val="888888"/>
                </a:solidFill>
                <a:latin typeface="Calibri"/>
              </a:defRPr>
            </a:pPr>
            <a:r>
              <a:t>MAP vs Mean parameter comparison / MAP vs 平均パラメータ比較</a:t>
            </a:r>
          </a:p>
        </p:txBody>
      </p:sp>
      <p:pic>
        <p:nvPicPr>
          <p:cNvPr id="7" name="Picture 6" descr="residuals_Dysbiotic_HOBIC_Residual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1097280"/>
            <a:ext cx="5760720" cy="34192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26480" y="5943600"/>
            <a:ext cx="57607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>
                <a:solidFill>
                  <a:srgbClr val="888888"/>
                </a:solidFill>
                <a:latin typeface="Calibri"/>
              </a:defRPr>
            </a:pPr>
            <a:r>
              <a:t>Residual analysis / 残差分析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40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Dysbiotic HOBIC (Surge)  —  Convergence &amp; Diagnostics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疾患・流動 (Surge)  —  収束診断</a:t>
            </a:r>
          </a:p>
        </p:txBody>
      </p:sp>
      <p:pic>
        <p:nvPicPr>
          <p:cNvPr id="5" name="Picture 4" descr="Fig01_TMCMC_beta_schedule_Dysbiotic_HOB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97280"/>
            <a:ext cx="3749039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3794760"/>
            <a:ext cx="3749039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000" b="0">
                <a:solidFill>
                  <a:srgbClr val="888888"/>
                </a:solidFill>
                <a:latin typeface="Calibri"/>
              </a:defRPr>
            </a:pPr>
            <a:r>
              <a:t>TMCMC β schedule</a:t>
            </a:r>
          </a:p>
        </p:txBody>
      </p:sp>
      <p:pic>
        <p:nvPicPr>
          <p:cNvPr id="7" name="Picture 6" descr="Fig_A04_species_composi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40" y="1097280"/>
            <a:ext cx="3749039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6240" y="3794760"/>
            <a:ext cx="3749039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000" b="0">
                <a:solidFill>
                  <a:srgbClr val="888888"/>
                </a:solidFill>
                <a:latin typeface="Calibri"/>
              </a:defRPr>
            </a:pPr>
            <a:r>
              <a:t>Species composition / 菌種構成</a:t>
            </a:r>
          </a:p>
        </p:txBody>
      </p:sp>
      <p:pic>
        <p:nvPicPr>
          <p:cNvPr id="9" name="Picture 8" descr="Fig_A06_correlation_matri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160" y="1097280"/>
            <a:ext cx="3749039" cy="274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38160" y="3794760"/>
            <a:ext cx="3749039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000" b="0">
                <a:solidFill>
                  <a:srgbClr val="888888"/>
                </a:solidFill>
                <a:latin typeface="Calibri"/>
              </a:defRPr>
            </a:pPr>
            <a:r>
              <a:t>Parameter correlation / パラメータ相関</a:t>
            </a:r>
          </a:p>
        </p:txBody>
      </p:sp>
      <p:pic>
        <p:nvPicPr>
          <p:cNvPr id="11" name="Picture 10" descr="Fig_A10_convergence_dashboar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" y="4297680"/>
            <a:ext cx="11612880" cy="19202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4320" y="6172200"/>
            <a:ext cx="11612880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000" b="0">
                <a:solidFill>
                  <a:srgbClr val="888888"/>
                </a:solidFill>
                <a:latin typeface="Calibri"/>
              </a:defRPr>
            </a:pPr>
            <a:r>
              <a:t>Convergence dashboard / 収束ダッシュボード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41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Dysbiotic HOBIC (Surge)  —  Additional Diagnostics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疾患・流動 (Surge)  —  追加診断</a:t>
            </a:r>
          </a:p>
        </p:txBody>
      </p:sp>
      <p:pic>
        <p:nvPicPr>
          <p:cNvPr id="5" name="Picture 4" descr="Fig_A03_state_decomposi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97280"/>
            <a:ext cx="3749039" cy="17777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5943600"/>
            <a:ext cx="3749039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000" b="0">
                <a:solidFill>
                  <a:srgbClr val="888888"/>
                </a:solidFill>
                <a:latin typeface="Calibri"/>
              </a:defRPr>
            </a:pPr>
            <a:r>
              <a:t>State decomposition (φ, ψ) / 状態分解</a:t>
            </a:r>
          </a:p>
        </p:txBody>
      </p:sp>
      <p:pic>
        <p:nvPicPr>
          <p:cNvPr id="7" name="Picture 6" descr="Fig_A07_loglikelihood_landsca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40" y="1097280"/>
            <a:ext cx="3749039" cy="12119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6240" y="5943600"/>
            <a:ext cx="3749039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000" b="0">
                <a:solidFill>
                  <a:srgbClr val="888888"/>
                </a:solidFill>
                <a:latin typeface="Calibri"/>
              </a:defRPr>
            </a:pPr>
            <a:r>
              <a:t>Log-likelihood landscape / 対数尤度</a:t>
            </a:r>
          </a:p>
        </p:txBody>
      </p:sp>
      <p:pic>
        <p:nvPicPr>
          <p:cNvPr id="9" name="Picture 8" descr="Fig_A08_posterior_predictive_che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160" y="1097280"/>
            <a:ext cx="3749039" cy="10842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38160" y="5943600"/>
            <a:ext cx="3749039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000" b="0">
                <a:solidFill>
                  <a:srgbClr val="888888"/>
                </a:solidFill>
                <a:latin typeface="Calibri"/>
              </a:defRPr>
            </a:pPr>
            <a:r>
              <a:t>Posterior predictive check / 事後予測チェック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42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3D7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371600" y="2011680"/>
            <a:ext cx="9144000" cy="36576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914400" y="2286000"/>
            <a:ext cx="10058400" cy="137160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4400" b="1">
                <a:solidFill>
                  <a:srgbClr val="FFFFFF"/>
                </a:solidFill>
                <a:latin typeface="Calibri"/>
              </a:defRPr>
            </a:pPr>
            <a:r>
              <a:t>⑪ Comparative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931920"/>
            <a:ext cx="10058400" cy="7315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2200" b="0">
                <a:solidFill>
                  <a:srgbClr val="BBBBBB"/>
                </a:solidFill>
                <a:latin typeface="Calibri"/>
              </a:defRPr>
            </a:pPr>
            <a:r>
              <a:t>比較分析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1600" y="4754880"/>
            <a:ext cx="9144000" cy="36576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43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Interaction Matrix Comparison (All 4 Conditions)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相互作用行列の比較 — 全4条件</a:t>
            </a:r>
          </a:p>
        </p:txBody>
      </p:sp>
      <p:pic>
        <p:nvPicPr>
          <p:cNvPr id="5" name="Picture 4" descr="Fig_A01_interaction_matrix_heat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1188720"/>
            <a:ext cx="2834640" cy="9844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" y="5029200"/>
            <a:ext cx="283464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1">
                <a:solidFill>
                  <a:srgbClr val="28A745"/>
                </a:solidFill>
                <a:latin typeface="Calibri"/>
              </a:defRPr>
            </a:pPr>
            <a:r>
              <a:t>Commensal Static  (N_locked=9)</a:t>
            </a:r>
          </a:p>
        </p:txBody>
      </p:sp>
      <p:pic>
        <p:nvPicPr>
          <p:cNvPr id="7" name="Picture 6" descr="Fig_A01_interaction_matrix_heatm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240" y="1188720"/>
            <a:ext cx="2834640" cy="9844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63240" y="5029200"/>
            <a:ext cx="283464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1">
                <a:solidFill>
                  <a:srgbClr val="FF8C00"/>
                </a:solidFill>
                <a:latin typeface="Calibri"/>
              </a:defRPr>
            </a:pPr>
            <a:r>
              <a:t>Dysbiotic Static  (N_locked=5)</a:t>
            </a:r>
          </a:p>
        </p:txBody>
      </p:sp>
      <p:pic>
        <p:nvPicPr>
          <p:cNvPr id="9" name="Picture 8" descr="Fig_A01_interaction_matrix_heatma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320" y="1188720"/>
            <a:ext cx="2834640" cy="9844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89320" y="5029200"/>
            <a:ext cx="283464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1">
                <a:solidFill>
                  <a:srgbClr val="0072CE"/>
                </a:solidFill>
                <a:latin typeface="Calibri"/>
              </a:defRPr>
            </a:pPr>
            <a:r>
              <a:t>Commensal HOBIC  (N_locked=8)</a:t>
            </a:r>
          </a:p>
        </p:txBody>
      </p:sp>
      <p:pic>
        <p:nvPicPr>
          <p:cNvPr id="11" name="Picture 10" descr="Fig_A01_interaction_matrix_heatma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1188720"/>
            <a:ext cx="2834640" cy="9844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15400" y="5029200"/>
            <a:ext cx="283464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1">
                <a:solidFill>
                  <a:srgbClr val="E83E3E"/>
                </a:solidFill>
                <a:latin typeface="Calibri"/>
              </a:defRPr>
            </a:pPr>
            <a:r>
              <a:t>Dysbiotic HOBIC (Surge)  (N_locked=0)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5760" y="5669280"/>
            <a:ext cx="114300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  <a:defRPr sz="1400" b="0">
                <a:solidFill>
                  <a:srgbClr val="2D2D2D"/>
                </a:solidFill>
                <a:latin typeface="Calibri"/>
              </a:defRPr>
            </a:pPr>
            <a:r>
              <a:t>• Commensal: competitive (blue) blocks dominate  • Dysbiotic: cooperative (red) blocks emerge around P.g</a:t>
            </a:r>
          </a:p>
          <a:p>
            <a:pPr algn="l">
              <a:spcAft>
                <a:spcPts val="200"/>
              </a:spcAft>
              <a:defRPr sz="1200" b="0">
                <a:solidFill>
                  <a:srgbClr val="888888"/>
                </a:solidFill>
                <a:latin typeface="Calibri"/>
              </a:defRPr>
            </a:pPr>
            <a:r>
              <a:t>• 健康: 競合的(青)ブロックが支配  • 疾患: P.g周辺に協力的(赤)ブロックが出現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44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Posterior Predictive Fit Comparison (All 4 Conditions)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事後予測適合の比較 — 全4条件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1097280"/>
            <a:ext cx="4572000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1">
                <a:solidFill>
                  <a:srgbClr val="28A745"/>
                </a:solidFill>
                <a:latin typeface="Calibri"/>
              </a:defRPr>
            </a:pPr>
            <a:r>
              <a:t>Commensal Static</a:t>
            </a:r>
          </a:p>
        </p:txBody>
      </p:sp>
      <p:pic>
        <p:nvPicPr>
          <p:cNvPr id="6" name="Picture 5" descr="Fig_A02_per_species_pan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1371600"/>
            <a:ext cx="5852160" cy="23317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63640" y="1097280"/>
            <a:ext cx="4572000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1">
                <a:solidFill>
                  <a:srgbClr val="FF8C00"/>
                </a:solidFill>
                <a:latin typeface="Calibri"/>
              </a:defRPr>
            </a:pPr>
            <a:r>
              <a:t>Dysbiotic Static</a:t>
            </a:r>
          </a:p>
        </p:txBody>
      </p:sp>
      <p:pic>
        <p:nvPicPr>
          <p:cNvPr id="8" name="Picture 7" descr="Fig_A02_per_species_pane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371600"/>
            <a:ext cx="5852160" cy="23317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8600" y="3840480"/>
            <a:ext cx="4572000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1">
                <a:solidFill>
                  <a:srgbClr val="0072CE"/>
                </a:solidFill>
                <a:latin typeface="Calibri"/>
              </a:defRPr>
            </a:pPr>
            <a:r>
              <a:t>Commensal HOBIC</a:t>
            </a:r>
          </a:p>
        </p:txBody>
      </p:sp>
      <p:pic>
        <p:nvPicPr>
          <p:cNvPr id="10" name="Picture 9" descr="Fig_A02_per_species_pane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4114800"/>
            <a:ext cx="5852160" cy="23317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63640" y="3840480"/>
            <a:ext cx="4572000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1">
                <a:solidFill>
                  <a:srgbClr val="E83E3E"/>
                </a:solidFill>
                <a:latin typeface="Calibri"/>
              </a:defRPr>
            </a:pPr>
            <a:r>
              <a:t>Dysbiotic HOBIC (Surge)</a:t>
            </a:r>
          </a:p>
        </p:txBody>
      </p:sp>
      <p:pic>
        <p:nvPicPr>
          <p:cNvPr id="12" name="Picture 11" descr="Fig_A02_per_species_pane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4114800"/>
            <a:ext cx="5852160" cy="233172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45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Parameter Uncertainty Comparison (All 4 Conditions)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パラメータ不確実性の比較 — 全4条件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1097280"/>
            <a:ext cx="4572000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1">
                <a:solidFill>
                  <a:srgbClr val="28A745"/>
                </a:solidFill>
                <a:latin typeface="Calibri"/>
              </a:defRPr>
            </a:pPr>
            <a:r>
              <a:t>Commensal Static</a:t>
            </a:r>
          </a:p>
        </p:txBody>
      </p:sp>
      <p:pic>
        <p:nvPicPr>
          <p:cNvPr id="6" name="Picture 5" descr="Fig_A05_parameter_violi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1371600"/>
            <a:ext cx="5852160" cy="23317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63640" y="1097280"/>
            <a:ext cx="4572000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1">
                <a:solidFill>
                  <a:srgbClr val="FF8C00"/>
                </a:solidFill>
                <a:latin typeface="Calibri"/>
              </a:defRPr>
            </a:pPr>
            <a:r>
              <a:t>Dysbiotic Static</a:t>
            </a:r>
          </a:p>
        </p:txBody>
      </p:sp>
      <p:pic>
        <p:nvPicPr>
          <p:cNvPr id="8" name="Picture 7" descr="Fig_A05_parameter_violi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371600"/>
            <a:ext cx="5852160" cy="23317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8600" y="3840480"/>
            <a:ext cx="4572000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1">
                <a:solidFill>
                  <a:srgbClr val="0072CE"/>
                </a:solidFill>
                <a:latin typeface="Calibri"/>
              </a:defRPr>
            </a:pPr>
            <a:r>
              <a:t>Commensal HOBIC</a:t>
            </a:r>
          </a:p>
        </p:txBody>
      </p:sp>
      <p:pic>
        <p:nvPicPr>
          <p:cNvPr id="10" name="Picture 9" descr="Fig_A05_parameter_violin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4114800"/>
            <a:ext cx="5852160" cy="23317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63640" y="3840480"/>
            <a:ext cx="4572000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1">
                <a:solidFill>
                  <a:srgbClr val="E83E3E"/>
                </a:solidFill>
                <a:latin typeface="Calibri"/>
              </a:defRPr>
            </a:pPr>
            <a:r>
              <a:t>Dysbiotic HOBIC (Surge)</a:t>
            </a:r>
          </a:p>
        </p:txBody>
      </p:sp>
      <p:pic>
        <p:nvPicPr>
          <p:cNvPr id="12" name="Picture 11" descr="Fig_A05_parameter_violin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4114800"/>
            <a:ext cx="5852160" cy="233172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46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Commensal vs. Dysbiotic  —  Key Differences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健康 vs 疾患 — 主な違い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5760" y="1188720"/>
            <a:ext cx="5669280" cy="502920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40080" y="1371600"/>
            <a:ext cx="530352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  <a:defRPr sz="2400" b="1">
                <a:solidFill>
                  <a:srgbClr val="28A745"/>
                </a:solidFill>
                <a:latin typeface="Calibri"/>
              </a:defRPr>
            </a:pPr>
            <a:r>
              <a:t>Commensal (Healthy)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888888"/>
                </a:solidFill>
                <a:latin typeface="Calibri"/>
              </a:defRPr>
            </a:pPr>
            <a:r>
              <a:t>健康状態</a:t>
            </a:r>
          </a:p>
          <a:p>
            <a:pPr algn="l">
              <a:spcAft>
                <a:spcPts val="200"/>
              </a:spcAft>
              <a:defRPr sz="8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600" b="0">
                <a:solidFill>
                  <a:srgbClr val="2D2D2D"/>
                </a:solidFill>
                <a:latin typeface="Calibri"/>
              </a:defRPr>
            </a:pPr>
            <a:r>
              <a:t>• Early colonizers (S.o, A.n) dominate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初期定着菌 (S.o, A.n) が優位</a:t>
            </a:r>
          </a:p>
          <a:p>
            <a:pPr algn="l">
              <a:spcAft>
                <a:spcPts val="200"/>
              </a:spcAft>
              <a:defRPr sz="4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600" b="0">
                <a:solidFill>
                  <a:srgbClr val="2D2D2D"/>
                </a:solidFill>
                <a:latin typeface="Calibri"/>
              </a:defRPr>
            </a:pPr>
            <a:r>
              <a:t>• Pathogen (P.g) interactions suppressed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病原菌 (P.g) の相互作用が抑制</a:t>
            </a:r>
          </a:p>
          <a:p>
            <a:pPr algn="l">
              <a:spcAft>
                <a:spcPts val="200"/>
              </a:spcAft>
              <a:defRPr sz="4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600" b="0">
                <a:solidFill>
                  <a:srgbClr val="2D2D2D"/>
                </a:solidFill>
                <a:latin typeface="Calibri"/>
              </a:defRPr>
            </a:pPr>
            <a:r>
              <a:t>• Interaction matrix: competitive (blue)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相互作用行列: 競合的 (青) ブロックが支配</a:t>
            </a:r>
          </a:p>
          <a:p>
            <a:pPr algn="l">
              <a:spcAft>
                <a:spcPts val="200"/>
              </a:spcAft>
              <a:defRPr sz="4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600" b="0">
                <a:solidFill>
                  <a:srgbClr val="2D2D2D"/>
                </a:solidFill>
                <a:latin typeface="Calibri"/>
              </a:defRPr>
            </a:pPr>
            <a:r>
              <a:t>• Narrow posteriors = high identifiability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狭い事後分布 = 高い識別性</a:t>
            </a:r>
          </a:p>
          <a:p>
            <a:pPr algn="l">
              <a:spcAft>
                <a:spcPts val="200"/>
              </a:spcAft>
              <a:defRPr sz="4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600" b="0">
                <a:solidFill>
                  <a:srgbClr val="2D2D2D"/>
                </a:solidFill>
                <a:latin typeface="Calibri"/>
              </a:defRPr>
            </a:pPr>
            <a:r>
              <a:t>• Strict locks reinforce biological knowledge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厳格なロックが生物学的知識を強化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9360" y="1188720"/>
            <a:ext cx="5577840" cy="502920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E83E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583680" y="1371600"/>
            <a:ext cx="512064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  <a:defRPr sz="2400" b="1">
                <a:solidFill>
                  <a:srgbClr val="E83E3E"/>
                </a:solidFill>
                <a:latin typeface="Calibri"/>
              </a:defRPr>
            </a:pPr>
            <a:r>
              <a:t>Dysbiotic (Disease)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888888"/>
                </a:solidFill>
                <a:latin typeface="Calibri"/>
              </a:defRPr>
            </a:pPr>
            <a:r>
              <a:t>疾患状態</a:t>
            </a:r>
          </a:p>
          <a:p>
            <a:pPr algn="l">
              <a:spcAft>
                <a:spcPts val="200"/>
              </a:spcAft>
              <a:defRPr sz="8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600" b="0">
                <a:solidFill>
                  <a:srgbClr val="2D2D2D"/>
                </a:solidFill>
                <a:latin typeface="Calibri"/>
              </a:defRPr>
            </a:pPr>
            <a:r>
              <a:t>• P. gingivalis interactions become positive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P.g の相互作用が正 (協力的) に転換</a:t>
            </a:r>
          </a:p>
          <a:p>
            <a:pPr algn="l">
              <a:spcAft>
                <a:spcPts val="200"/>
              </a:spcAft>
              <a:defRPr sz="4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600" b="0">
                <a:solidFill>
                  <a:srgbClr val="2D2D2D"/>
                </a:solidFill>
                <a:latin typeface="Calibri"/>
              </a:defRPr>
            </a:pPr>
            <a:r>
              <a:t>• Veillonella–P.g cross-feeding emerges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Vei–P.g クロスフィーディングが出現</a:t>
            </a:r>
          </a:p>
          <a:p>
            <a:pPr algn="l">
              <a:spcAft>
                <a:spcPts val="200"/>
              </a:spcAft>
              <a:defRPr sz="4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600" b="0">
                <a:solidFill>
                  <a:srgbClr val="2D2D2D"/>
                </a:solidFill>
                <a:latin typeface="Calibri"/>
              </a:defRPr>
            </a:pPr>
            <a:r>
              <a:t>• Full dysbiosis requires flow (HOBIC)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完全な疾患にはHOBIC (流れ) が必要</a:t>
            </a:r>
          </a:p>
          <a:p>
            <a:pPr algn="l">
              <a:spcAft>
                <a:spcPts val="200"/>
              </a:spcAft>
              <a:defRPr sz="4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600" b="1">
                <a:solidFill>
                  <a:srgbClr val="E83E3E"/>
                </a:solidFill>
                <a:latin typeface="Calibri"/>
              </a:defRPr>
            </a:pPr>
            <a:r>
              <a:t>• 'Surge' in HOBIC: explosive P.g growth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HOBIC での 'Surge': P.g の爆発的増殖</a:t>
            </a:r>
          </a:p>
          <a:p>
            <a:pPr algn="l">
              <a:spcAft>
                <a:spcPts val="200"/>
              </a:spcAft>
              <a:defRPr sz="4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600" b="0">
                <a:solidFill>
                  <a:srgbClr val="2D2D2D"/>
                </a:solidFill>
                <a:latin typeface="Calibri"/>
              </a:defRPr>
            </a:pPr>
            <a:r>
              <a:t>• Discovery Mode essential to capture dynamics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Discovery Mode が動態の捕捉に不可欠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47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Static vs. HOBIC  —  Effect of Saliva Flow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静的 vs 流動 — 唾液流の影響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5760" y="1188720"/>
            <a:ext cx="5669280" cy="502920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DDDDD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40080" y="1371600"/>
            <a:ext cx="530352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  <a:defRPr sz="2200" b="1">
                <a:solidFill>
                  <a:srgbClr val="2D2D2D"/>
                </a:solidFill>
                <a:latin typeface="Calibri"/>
              </a:defRPr>
            </a:pPr>
            <a:r>
              <a:t>Static Culture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888888"/>
                </a:solidFill>
                <a:latin typeface="Calibri"/>
              </a:defRPr>
            </a:pPr>
            <a:r>
              <a:t>静的培養</a:t>
            </a:r>
          </a:p>
          <a:p>
            <a:pPr algn="l">
              <a:spcAft>
                <a:spcPts val="200"/>
              </a:spcAft>
              <a:defRPr sz="8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600" b="0">
                <a:solidFill>
                  <a:srgbClr val="2D2D2D"/>
                </a:solidFill>
                <a:latin typeface="Calibri"/>
              </a:defRPr>
            </a:pPr>
            <a:r>
              <a:t>• Nutrient-limited environment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栄養制限環境</a:t>
            </a:r>
          </a:p>
          <a:p>
            <a:pPr algn="l">
              <a:spcAft>
                <a:spcPts val="200"/>
              </a:spcAft>
              <a:defRPr sz="1600" b="0">
                <a:solidFill>
                  <a:srgbClr val="2D2D2D"/>
                </a:solidFill>
                <a:latin typeface="Calibri"/>
              </a:defRPr>
            </a:pPr>
            <a:r>
              <a:t>• Stable but low biomass steady states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安定だが低バイオマスの定常状態</a:t>
            </a:r>
          </a:p>
          <a:p>
            <a:pPr algn="l">
              <a:spcAft>
                <a:spcPts val="200"/>
              </a:spcAft>
              <a:defRPr sz="1600" b="0">
                <a:solidFill>
                  <a:srgbClr val="2D2D2D"/>
                </a:solidFill>
                <a:latin typeface="Calibri"/>
              </a:defRPr>
            </a:pPr>
            <a:r>
              <a:t>• Metabolite accumulation limits pathogens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代謝産物蓄積が病原菌を制限</a:t>
            </a:r>
          </a:p>
          <a:p>
            <a:pPr algn="l">
              <a:spcAft>
                <a:spcPts val="200"/>
              </a:spcAft>
              <a:defRPr sz="1600" b="0">
                <a:solidFill>
                  <a:srgbClr val="2D2D2D"/>
                </a:solidFill>
                <a:latin typeface="Calibri"/>
              </a:defRPr>
            </a:pPr>
            <a:r>
              <a:t>• Narrower posterior distributions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より狭い事後分布</a:t>
            </a:r>
          </a:p>
          <a:p>
            <a:pPr algn="l">
              <a:spcAft>
                <a:spcPts val="200"/>
              </a:spcAft>
              <a:defRPr sz="1600" b="0">
                <a:solidFill>
                  <a:srgbClr val="2D2D2D"/>
                </a:solidFill>
                <a:latin typeface="Calibri"/>
              </a:defRPr>
            </a:pPr>
            <a:r>
              <a:t>• Less complex dynamics → easier estimation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より単純な動態 → 容易な推定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9360" y="1188720"/>
            <a:ext cx="5577840" cy="502920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DDDDD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583680" y="1371600"/>
            <a:ext cx="512064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  <a:defRPr sz="2200" b="1">
                <a:solidFill>
                  <a:srgbClr val="0072CE"/>
                </a:solidFill>
                <a:latin typeface="Calibri"/>
              </a:defRPr>
            </a:pPr>
            <a:r>
              <a:t>HOBIC (Flow)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888888"/>
                </a:solidFill>
                <a:latin typeface="Calibri"/>
              </a:defRPr>
            </a:pPr>
            <a:r>
              <a:t>流動培養 (HOBIC)</a:t>
            </a:r>
          </a:p>
          <a:p>
            <a:pPr algn="l">
              <a:spcAft>
                <a:spcPts val="200"/>
              </a:spcAft>
              <a:defRPr sz="8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600" b="0">
                <a:solidFill>
                  <a:srgbClr val="2D2D2D"/>
                </a:solidFill>
                <a:latin typeface="Calibri"/>
              </a:defRPr>
            </a:pPr>
            <a:r>
              <a:t>• Simulates oral saliva flow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口腔の唾液流を模倣</a:t>
            </a:r>
          </a:p>
          <a:p>
            <a:pPr algn="l">
              <a:spcAft>
                <a:spcPts val="200"/>
              </a:spcAft>
              <a:defRPr sz="1600" b="0">
                <a:solidFill>
                  <a:srgbClr val="2D2D2D"/>
                </a:solidFill>
                <a:latin typeface="Calibri"/>
              </a:defRPr>
            </a:pPr>
            <a:r>
              <a:t>• More dynamic steady states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より動的な定常状態</a:t>
            </a:r>
          </a:p>
          <a:p>
            <a:pPr algn="l">
              <a:spcAft>
                <a:spcPts val="200"/>
              </a:spcAft>
              <a:defRPr sz="1600" b="0">
                <a:solidFill>
                  <a:srgbClr val="2D2D2D"/>
                </a:solidFill>
                <a:latin typeface="Calibri"/>
              </a:defRPr>
            </a:pPr>
            <a:r>
              <a:t>• Higher variance in decay rate posteriors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減衰率事後分布の分散が増大</a:t>
            </a:r>
          </a:p>
          <a:p>
            <a:pPr algn="l">
              <a:spcAft>
                <a:spcPts val="200"/>
              </a:spcAft>
              <a:defRPr sz="1600" b="0">
                <a:solidFill>
                  <a:srgbClr val="28A745"/>
                </a:solidFill>
                <a:latin typeface="Calibri"/>
              </a:defRPr>
            </a:pPr>
            <a:r>
              <a:t>• Enables 'Blue Bloom' (Commensal)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'Blue Bloom' を可能にする (健康)</a:t>
            </a:r>
          </a:p>
          <a:p>
            <a:pPr algn="l">
              <a:spcAft>
                <a:spcPts val="200"/>
              </a:spcAft>
              <a:defRPr sz="1600" b="0">
                <a:solidFill>
                  <a:srgbClr val="E83E3E"/>
                </a:solidFill>
                <a:latin typeface="Calibri"/>
              </a:defRPr>
            </a:pPr>
            <a:r>
              <a:t>• Enables 'Surge' (Dysbiotic)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'Surge' を可能にする (疾患)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48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Publication-Quality Comparison Figures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論文品質の比較図</a:t>
            </a:r>
          </a:p>
        </p:txBody>
      </p:sp>
      <p:pic>
        <p:nvPicPr>
          <p:cNvPr id="5" name="Picture 4" descr="pub_map_fit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97280"/>
            <a:ext cx="3749039" cy="711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5943600"/>
            <a:ext cx="3749039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>
                <a:solidFill>
                  <a:srgbClr val="888888"/>
                </a:solidFill>
                <a:latin typeface="Calibri"/>
              </a:defRPr>
            </a:pPr>
            <a:r>
              <a:t>MAP fit comparison</a:t>
            </a:r>
          </a:p>
        </p:txBody>
      </p:sp>
      <p:pic>
        <p:nvPicPr>
          <p:cNvPr id="7" name="Picture 6" descr="pub_interaction_heatm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40" y="1097280"/>
            <a:ext cx="3749039" cy="32804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6240" y="5943600"/>
            <a:ext cx="3749039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>
                <a:solidFill>
                  <a:srgbClr val="888888"/>
                </a:solidFill>
                <a:latin typeface="Calibri"/>
              </a:defRPr>
            </a:pPr>
            <a:r>
              <a:t>Interaction heatmap comparison</a:t>
            </a:r>
          </a:p>
        </p:txBody>
      </p:sp>
      <p:pic>
        <p:nvPicPr>
          <p:cNvPr id="9" name="Picture 8" descr="pub_fit_comparis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160" y="1097280"/>
            <a:ext cx="3749039" cy="9043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38160" y="5943600"/>
            <a:ext cx="3749039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>
                <a:solidFill>
                  <a:srgbClr val="888888"/>
                </a:solidFill>
                <a:latin typeface="Calibri"/>
              </a:defRPr>
            </a:pPr>
            <a:r>
              <a:t>Fit comparison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49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Interaction Network (Figure 4C)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相互作用ネットワーク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5760" y="1188720"/>
            <a:ext cx="5029200" cy="502920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DDDDD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40080" y="1371600"/>
            <a:ext cx="475488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  <a:defRPr sz="2000" b="1">
                <a:solidFill>
                  <a:srgbClr val="0072CE"/>
                </a:solidFill>
                <a:latin typeface="Calibri"/>
              </a:defRPr>
            </a:pPr>
            <a:r>
              <a:t>Known Species Interactions</a:t>
            </a:r>
          </a:p>
          <a:p>
            <a:pPr algn="l">
              <a:spcAft>
                <a:spcPts val="200"/>
              </a:spcAft>
              <a:defRPr sz="6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600" b="0">
                <a:solidFill>
                  <a:srgbClr val="2D2D2D"/>
                </a:solidFill>
                <a:latin typeface="Calibri"/>
              </a:defRPr>
            </a:pPr>
            <a:r>
              <a:t>Based on co-culture experiments by Heine et al.,</a:t>
            </a:r>
          </a:p>
          <a:p>
            <a:pPr algn="l">
              <a:spcAft>
                <a:spcPts val="200"/>
              </a:spcAft>
              <a:defRPr sz="1600" b="0">
                <a:solidFill>
                  <a:srgbClr val="2D2D2D"/>
                </a:solidFill>
                <a:latin typeface="Calibri"/>
              </a:defRPr>
            </a:pPr>
            <a:r>
              <a:t>the following interactions are established:</a:t>
            </a:r>
          </a:p>
          <a:p>
            <a:pPr algn="l">
              <a:spcAft>
                <a:spcPts val="200"/>
              </a:spcAft>
              <a:defRPr sz="8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600" b="0">
                <a:solidFill>
                  <a:srgbClr val="28A745"/>
                </a:solidFill>
                <a:latin typeface="Calibri"/>
              </a:defRPr>
            </a:pPr>
            <a:r>
              <a:t>✔  S.o ↔ A.n   (co-aggregation)</a:t>
            </a:r>
          </a:p>
          <a:p>
            <a:pPr algn="l">
              <a:spcAft>
                <a:spcPts val="200"/>
              </a:spcAft>
              <a:defRPr sz="1600" b="0">
                <a:solidFill>
                  <a:srgbClr val="28A745"/>
                </a:solidFill>
                <a:latin typeface="Calibri"/>
              </a:defRPr>
            </a:pPr>
            <a:r>
              <a:t>✔  S.o ↔ Vei   (lactate cross-feeding)</a:t>
            </a:r>
          </a:p>
          <a:p>
            <a:pPr algn="l">
              <a:spcAft>
                <a:spcPts val="200"/>
              </a:spcAft>
              <a:defRPr sz="1600" b="0">
                <a:solidFill>
                  <a:srgbClr val="28A745"/>
                </a:solidFill>
                <a:latin typeface="Calibri"/>
              </a:defRPr>
            </a:pPr>
            <a:r>
              <a:t>✔  S.o ↔ F.n   (co-aggregation)</a:t>
            </a:r>
          </a:p>
          <a:p>
            <a:pPr algn="l">
              <a:spcAft>
                <a:spcPts val="200"/>
              </a:spcAft>
              <a:defRPr sz="1600" b="0">
                <a:solidFill>
                  <a:srgbClr val="E83E3E"/>
                </a:solidFill>
                <a:latin typeface="Calibri"/>
              </a:defRPr>
            </a:pPr>
            <a:r>
              <a:t>✔  A.n ↔ P.g   — NO interaction</a:t>
            </a:r>
          </a:p>
          <a:p>
            <a:pPr algn="l">
              <a:spcAft>
                <a:spcPts val="200"/>
              </a:spcAft>
              <a:defRPr sz="1600" b="0">
                <a:solidFill>
                  <a:srgbClr val="E83E3E"/>
                </a:solidFill>
                <a:latin typeface="Calibri"/>
              </a:defRPr>
            </a:pPr>
            <a:r>
              <a:t>✔  Vei ↔ F.n   — NO interaction</a:t>
            </a:r>
          </a:p>
          <a:p>
            <a:pPr algn="l">
              <a:spcAft>
                <a:spcPts val="200"/>
              </a:spcAft>
              <a:defRPr sz="1600" b="0">
                <a:solidFill>
                  <a:srgbClr val="E83E3E"/>
                </a:solidFill>
                <a:latin typeface="Calibri"/>
              </a:defRPr>
            </a:pPr>
            <a:r>
              <a:t>✔  A.n ↔ Vei   — NO interaction</a:t>
            </a:r>
          </a:p>
          <a:p>
            <a:pPr algn="l">
              <a:spcAft>
                <a:spcPts val="200"/>
              </a:spcAft>
              <a:defRPr sz="1600" b="0">
                <a:solidFill>
                  <a:srgbClr val="E83E3E"/>
                </a:solidFill>
                <a:latin typeface="Calibri"/>
              </a:defRPr>
            </a:pPr>
            <a:r>
              <a:t>✔  A.n ↔ F.n   — NO interaction</a:t>
            </a:r>
          </a:p>
          <a:p>
            <a:pPr algn="l">
              <a:spcAft>
                <a:spcPts val="200"/>
              </a:spcAft>
              <a:defRPr sz="1600" b="0">
                <a:solidFill>
                  <a:srgbClr val="E83E3E"/>
                </a:solidFill>
                <a:latin typeface="Calibri"/>
              </a:defRPr>
            </a:pPr>
            <a:r>
              <a:t>✔  S.o ↔ P.g   — NO interaction</a:t>
            </a:r>
          </a:p>
          <a:p>
            <a:pPr algn="l">
              <a:spcAft>
                <a:spcPts val="200"/>
              </a:spcAft>
              <a:defRPr sz="8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800" b="1">
                <a:solidFill>
                  <a:srgbClr val="E83E3E"/>
                </a:solidFill>
                <a:latin typeface="Calibri"/>
              </a:defRPr>
            </a:pPr>
            <a:r>
              <a:t>→ 5 pairs locked to zero</a:t>
            </a:r>
          </a:p>
          <a:p>
            <a:pPr algn="l">
              <a:spcAft>
                <a:spcPts val="200"/>
              </a:spcAft>
              <a:defRPr sz="1800" b="1">
                <a:solidFill>
                  <a:srgbClr val="28A745"/>
                </a:solidFill>
                <a:latin typeface="Calibri"/>
              </a:defRPr>
            </a:pPr>
            <a:r>
              <a:t>→ Free parameters: 20 → 15</a:t>
            </a:r>
          </a:p>
        </p:txBody>
      </p:sp>
      <p:pic>
        <p:nvPicPr>
          <p:cNvPr id="7" name="Picture 6" descr="fig4C_reproduced_v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1188720"/>
            <a:ext cx="6217920" cy="59262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69280" y="5943600"/>
            <a:ext cx="6217920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>
                <a:solidFill>
                  <a:srgbClr val="888888"/>
                </a:solidFill>
                <a:latin typeface="Calibri"/>
              </a:defRPr>
            </a:pPr>
            <a:r>
              <a:t>Reproduced interaction network from Heine et al. Figure 4C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5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3D7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371600" y="2011680"/>
            <a:ext cx="9144000" cy="36576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914400" y="2286000"/>
            <a:ext cx="10058400" cy="137160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4400" b="1">
                <a:solidFill>
                  <a:srgbClr val="FFFFFF"/>
                </a:solidFill>
                <a:latin typeface="Calibri"/>
              </a:defRPr>
            </a:pPr>
            <a:r>
              <a:t>⑫ Conclusion &amp; Future 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931920"/>
            <a:ext cx="10058400" cy="7315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2200" b="0">
                <a:solidFill>
                  <a:srgbClr val="BBBBBB"/>
                </a:solidFill>
                <a:latin typeface="Calibri"/>
              </a:defRPr>
            </a:pPr>
            <a:r>
              <a:t>結論・今後の課題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1600" y="4754880"/>
            <a:ext cx="9144000" cy="36576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50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Conclusion / 結論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65760" y="1188720"/>
            <a:ext cx="11430000" cy="274320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0072C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40080" y="1371600"/>
            <a:ext cx="10972800" cy="2560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  <a:defRPr sz="2200" b="1">
                <a:solidFill>
                  <a:srgbClr val="0072CE"/>
                </a:solidFill>
                <a:latin typeface="Calibri"/>
              </a:defRPr>
            </a:pPr>
            <a:r>
              <a:t>Key Contributions / 主な貢献</a:t>
            </a:r>
          </a:p>
          <a:p>
            <a:pPr algn="l">
              <a:spcAft>
                <a:spcPts val="200"/>
              </a:spcAft>
              <a:defRPr sz="6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700" b="0">
                <a:solidFill>
                  <a:srgbClr val="2D2D2D"/>
                </a:solidFill>
                <a:latin typeface="Calibri"/>
              </a:defRPr>
            </a:pPr>
            <a:r>
              <a:t>①  Biologically-constrained parameter reduction: 30 → 20 → 15 free parameters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  生物学的制約に基づくパラメータ削減: 30 → 20 → 15 自由パラメータ</a:t>
            </a:r>
          </a:p>
          <a:p>
            <a:pPr algn="l">
              <a:spcAft>
                <a:spcPts val="200"/>
              </a:spcAft>
              <a:defRPr sz="4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700" b="0">
                <a:solidFill>
                  <a:srgbClr val="2D2D2D"/>
                </a:solidFill>
                <a:latin typeface="Calibri"/>
              </a:defRPr>
            </a:pPr>
            <a:r>
              <a:t>②  TMCMC successfully applied to all 4 experimental conditions with 1000 particles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  TMCMCを1000粒子で4つの全実験条件に適用成功</a:t>
            </a:r>
          </a:p>
          <a:p>
            <a:pPr algn="l">
              <a:spcAft>
                <a:spcPts val="200"/>
              </a:spcAft>
              <a:defRPr sz="4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700" b="0">
                <a:solidFill>
                  <a:srgbClr val="2D2D2D"/>
                </a:solidFill>
                <a:latin typeface="Calibri"/>
              </a:defRPr>
            </a:pPr>
            <a:r>
              <a:t>③  Unlock All (Discovery Mode) essential for Dysbiotic HOBIC 'Surge' detection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  全ロック解除 (Discovery Mode) がDysbiotic HOBIC 'Surge' の検出に不可欠</a:t>
            </a:r>
          </a:p>
          <a:p>
            <a:pPr algn="l">
              <a:spcAft>
                <a:spcPts val="200"/>
              </a:spcAft>
              <a:defRPr sz="4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700" b="0">
                <a:solidFill>
                  <a:srgbClr val="2D2D2D"/>
                </a:solidFill>
                <a:latin typeface="Calibri"/>
              </a:defRPr>
            </a:pPr>
            <a:r>
              <a:t>④  Inferred interaction matrices provide quantitative health → disease transition map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  推定相互作用行列が健康 → 疾患遷移の定量的マップを提供</a:t>
            </a:r>
          </a:p>
          <a:p>
            <a:pPr algn="l">
              <a:spcAft>
                <a:spcPts val="200"/>
              </a:spcAft>
              <a:defRPr sz="4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700" b="0">
                <a:solidFill>
                  <a:srgbClr val="2D2D2D"/>
                </a:solidFill>
                <a:latin typeface="Calibri"/>
              </a:defRPr>
            </a:pPr>
            <a:r>
              <a:t>⑤  4-stage sequential estimation enables condition-specific Bayesian inference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  4段階逐次推定が条件特異的ベイズ推論を実現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5760" y="4206240"/>
            <a:ext cx="5486400" cy="201168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40080" y="4389120"/>
            <a:ext cx="512064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  <a:defRPr sz="2000" b="1">
                <a:solidFill>
                  <a:srgbClr val="FF8C00"/>
                </a:solidFill>
                <a:latin typeface="Calibri"/>
              </a:defRPr>
            </a:pPr>
            <a:r>
              <a:t>Future Work / 今後の課題</a:t>
            </a:r>
          </a:p>
          <a:p>
            <a:pPr algn="l">
              <a:spcAft>
                <a:spcPts val="200"/>
              </a:spcAft>
              <a:defRPr sz="6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500" b="0">
                <a:solidFill>
                  <a:srgbClr val="2D2D2D"/>
                </a:solidFill>
                <a:latin typeface="Calibri"/>
              </a:defRPr>
            </a:pPr>
            <a:r>
              <a:t>• Increase particle count (N &gt; 5000)</a:t>
            </a:r>
          </a:p>
          <a:p>
            <a:pPr algn="l">
              <a:spcAft>
                <a:spcPts val="200"/>
              </a:spcAft>
              <a:defRPr sz="1200" b="0">
                <a:solidFill>
                  <a:srgbClr val="888888"/>
                </a:solidFill>
                <a:latin typeface="Calibri"/>
              </a:defRPr>
            </a:pPr>
            <a:r>
              <a:t>  粒子数の増加 (N &gt; 5000)</a:t>
            </a:r>
          </a:p>
          <a:p>
            <a:pPr algn="l">
              <a:spcAft>
                <a:spcPts val="200"/>
              </a:spcAft>
              <a:defRPr sz="1500" b="0">
                <a:solidFill>
                  <a:srgbClr val="2D2D2D"/>
                </a:solidFill>
                <a:latin typeface="Calibri"/>
              </a:defRPr>
            </a:pPr>
            <a:r>
              <a:t>• Time-varying interaction parameters</a:t>
            </a:r>
          </a:p>
          <a:p>
            <a:pPr algn="l">
              <a:spcAft>
                <a:spcPts val="200"/>
              </a:spcAft>
              <a:defRPr sz="1200" b="0">
                <a:solidFill>
                  <a:srgbClr val="888888"/>
                </a:solidFill>
                <a:latin typeface="Calibri"/>
              </a:defRPr>
            </a:pPr>
            <a:r>
              <a:t>  時間変化する相互作用パラメータ</a:t>
            </a:r>
          </a:p>
          <a:p>
            <a:pPr algn="l">
              <a:spcAft>
                <a:spcPts val="200"/>
              </a:spcAft>
              <a:defRPr sz="1500" b="0">
                <a:solidFill>
                  <a:srgbClr val="2D2D2D"/>
                </a:solidFill>
                <a:latin typeface="Calibri"/>
              </a:defRPr>
            </a:pPr>
            <a:r>
              <a:t>• In silico therapeutic testing</a:t>
            </a:r>
          </a:p>
          <a:p>
            <a:pPr algn="l">
              <a:spcAft>
                <a:spcPts val="200"/>
              </a:spcAft>
              <a:defRPr sz="1200" b="0">
                <a:solidFill>
                  <a:srgbClr val="888888"/>
                </a:solidFill>
                <a:latin typeface="Calibri"/>
              </a:defRPr>
            </a:pPr>
            <a:r>
              <a:t>  治療介入のin silicoテスト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126480" y="4206240"/>
            <a:ext cx="5669280" cy="201168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28A7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4389120"/>
            <a:ext cx="530352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  <a:defRPr sz="2000" b="1">
                <a:solidFill>
                  <a:srgbClr val="28A745"/>
                </a:solidFill>
                <a:latin typeface="Calibri"/>
              </a:defRPr>
            </a:pPr>
            <a:r>
              <a:t>Clinical Impact / 臨床的インパクト</a:t>
            </a:r>
          </a:p>
          <a:p>
            <a:pPr algn="l">
              <a:spcAft>
                <a:spcPts val="200"/>
              </a:spcAft>
              <a:defRPr sz="6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500" b="0">
                <a:solidFill>
                  <a:srgbClr val="2D2D2D"/>
                </a:solidFill>
                <a:latin typeface="Calibri"/>
              </a:defRPr>
            </a:pPr>
            <a:r>
              <a:t>• Quantitative dysbiosis biomarkers</a:t>
            </a:r>
          </a:p>
          <a:p>
            <a:pPr algn="l">
              <a:spcAft>
                <a:spcPts val="200"/>
              </a:spcAft>
              <a:defRPr sz="1200" b="0">
                <a:solidFill>
                  <a:srgbClr val="888888"/>
                </a:solidFill>
                <a:latin typeface="Calibri"/>
              </a:defRPr>
            </a:pPr>
            <a:r>
              <a:t>  定量的ディスバイオシスバイオマーカー</a:t>
            </a:r>
          </a:p>
          <a:p>
            <a:pPr algn="l">
              <a:spcAft>
                <a:spcPts val="200"/>
              </a:spcAft>
              <a:defRPr sz="1500" b="0">
                <a:solidFill>
                  <a:srgbClr val="2D2D2D"/>
                </a:solidFill>
                <a:latin typeface="Calibri"/>
              </a:defRPr>
            </a:pPr>
            <a:r>
              <a:t>• Personalized peri-implantitis risk</a:t>
            </a:r>
          </a:p>
          <a:p>
            <a:pPr algn="l">
              <a:spcAft>
                <a:spcPts val="200"/>
              </a:spcAft>
              <a:defRPr sz="1200" b="0">
                <a:solidFill>
                  <a:srgbClr val="888888"/>
                </a:solidFill>
                <a:latin typeface="Calibri"/>
              </a:defRPr>
            </a:pPr>
            <a:r>
              <a:t>  個別化インプラント周囲炎リスク</a:t>
            </a:r>
          </a:p>
          <a:p>
            <a:pPr algn="l">
              <a:spcAft>
                <a:spcPts val="200"/>
              </a:spcAft>
              <a:defRPr sz="1500" b="0">
                <a:solidFill>
                  <a:srgbClr val="2D2D2D"/>
                </a:solidFill>
                <a:latin typeface="Calibri"/>
              </a:defRPr>
            </a:pPr>
            <a:r>
              <a:t>• Framework for multi-species analysis</a:t>
            </a:r>
          </a:p>
          <a:p>
            <a:pPr algn="l">
              <a:spcAft>
                <a:spcPts val="200"/>
              </a:spcAft>
              <a:defRPr sz="1200" b="0">
                <a:solidFill>
                  <a:srgbClr val="888888"/>
                </a:solidFill>
                <a:latin typeface="Calibri"/>
              </a:defRPr>
            </a:pPr>
            <a:r>
              <a:t>  多菌種解析の枠組み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51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6784848"/>
            <a:ext cx="12191695" cy="73152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914400" y="1828800"/>
            <a:ext cx="10332720" cy="137160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5400" b="1">
                <a:solidFill>
                  <a:srgbClr val="FFFFFF"/>
                </a:solidFill>
                <a:latin typeface="Calibri"/>
              </a:defRPr>
            </a:pPr>
            <a:r>
              <a:t>Thank You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200400"/>
            <a:ext cx="10332720" cy="7315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2800" b="0">
                <a:solidFill>
                  <a:srgbClr val="FFC107"/>
                </a:solidFill>
                <a:latin typeface="Calibri"/>
              </a:defRPr>
            </a:pPr>
            <a:r>
              <a:t>ご清聴ありがとうございます</a:t>
            </a:r>
          </a:p>
        </p:txBody>
      </p:sp>
      <p:sp>
        <p:nvSpPr>
          <p:cNvPr id="6" name="Rectangle 5"/>
          <p:cNvSpPr/>
          <p:nvPr/>
        </p:nvSpPr>
        <p:spPr>
          <a:xfrm>
            <a:off x="4114800" y="4114800"/>
            <a:ext cx="3931920" cy="27432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14400" y="4389120"/>
            <a:ext cx="10332720" cy="91440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800" b="0">
                <a:solidFill>
                  <a:srgbClr val="BBBBBB"/>
                </a:solidFill>
                <a:latin typeface="Calibri"/>
              </a:defRPr>
            </a:pPr>
            <a:r>
              <a:t>Keisuke Nishioka</a:t>
            </a:r>
            <a:br/>
            <a:r>
              <a:t>Institut für Kontinuumsmechanik (IKM)</a:t>
            </a:r>
            <a:br/>
            <a:r>
              <a:t>Leibniz Universität Hannover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5760720"/>
            <a:ext cx="103327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400" b="0">
                <a:solidFill>
                  <a:srgbClr val="888888"/>
                </a:solidFill>
                <a:latin typeface="Calibri"/>
              </a:defRPr>
            </a:pPr>
            <a:r>
              <a:t>February 2026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52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3D7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371600" y="2011680"/>
            <a:ext cx="9144000" cy="36576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914400" y="2286000"/>
            <a:ext cx="10058400" cy="137160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4400" b="1">
                <a:solidFill>
                  <a:srgbClr val="FFFFFF"/>
                </a:solidFill>
                <a:latin typeface="Calibri"/>
              </a:defRPr>
            </a:pPr>
            <a:r>
              <a:t>② 5-Species Biofilm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931920"/>
            <a:ext cx="10058400" cy="7315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2200" b="0">
                <a:solidFill>
                  <a:srgbClr val="BBBBBB"/>
                </a:solidFill>
                <a:latin typeface="Calibri"/>
              </a:defRPr>
            </a:pPr>
            <a:r>
              <a:t>5菌種バイオフィルムモデル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1600" y="4754880"/>
            <a:ext cx="9144000" cy="36576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Governing Equations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支配方程式 — Extended Hamilton Principle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5760" y="1188720"/>
            <a:ext cx="5669280" cy="256032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0072C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40080" y="1280160"/>
            <a:ext cx="53035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2000" b="1">
                <a:solidFill>
                  <a:srgbClr val="0072CE"/>
                </a:solidFill>
                <a:latin typeface="Calibri"/>
              </a:defRPr>
            </a:pPr>
            <a:r>
              <a:t>Volume Fraction Dynamics  φᵢ(t)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" y="1645920"/>
            <a:ext cx="5303520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400" b="0">
                <a:solidFill>
                  <a:srgbClr val="888888"/>
                </a:solidFill>
                <a:latin typeface="Calibri"/>
              </a:defRPr>
            </a:pPr>
            <a:r>
              <a:t>体積分率の動態</a:t>
            </a:r>
          </a:p>
        </p:txBody>
      </p:sp>
      <p:pic>
        <p:nvPicPr>
          <p:cNvPr id="8" name="Picture 7" descr="eq_ph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65960"/>
            <a:ext cx="5394960" cy="5312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080" y="3108960"/>
            <a:ext cx="530352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  <a:defRPr sz="1400" b="0">
                <a:solidFill>
                  <a:srgbClr val="888888"/>
                </a:solidFill>
                <a:latin typeface="Calibri"/>
              </a:defRPr>
            </a:pPr>
            <a:r>
              <a:t>φᵢ : volume fraction of species i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888888"/>
                </a:solidFill>
                <a:latin typeface="Calibri"/>
              </a:defRPr>
            </a:pPr>
            <a:r>
              <a:t>rᵢ, dᵢ : growth and death rates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09360" y="1188720"/>
            <a:ext cx="5577840" cy="256032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0072C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583680" y="1280160"/>
            <a:ext cx="512064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2000" b="1">
                <a:solidFill>
                  <a:srgbClr val="0072CE"/>
                </a:solidFill>
                <a:latin typeface="Calibri"/>
              </a:defRPr>
            </a:pPr>
            <a:r>
              <a:t>Survival Fraction Dynamics  ψᵢ(t)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83680" y="1645920"/>
            <a:ext cx="5120640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400" b="0">
                <a:solidFill>
                  <a:srgbClr val="888888"/>
                </a:solidFill>
                <a:latin typeface="Calibri"/>
              </a:defRPr>
            </a:pPr>
            <a:r>
              <a:t>生存分率の動態</a:t>
            </a:r>
          </a:p>
        </p:txBody>
      </p:sp>
      <p:pic>
        <p:nvPicPr>
          <p:cNvPr id="13" name="Picture 12" descr="eq_ps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965960"/>
            <a:ext cx="5394960" cy="5312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83680" y="3108960"/>
            <a:ext cx="512064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  <a:defRPr sz="1400" b="0">
                <a:solidFill>
                  <a:srgbClr val="888888"/>
                </a:solidFill>
                <a:latin typeface="Calibri"/>
              </a:defRPr>
            </a:pPr>
            <a:r>
              <a:t>ψᵢ : survival fraction of species i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888888"/>
                </a:solidFill>
                <a:latin typeface="Calibri"/>
              </a:defRPr>
            </a:pPr>
            <a:r>
              <a:t>aᵢⱼ : interaction coefficient (j → i), K : half-saturation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65760" y="4023360"/>
            <a:ext cx="11430000" cy="228600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2D2D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40080" y="4206240"/>
            <a:ext cx="10972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  <a:defRPr sz="2000" b="1">
                <a:solidFill>
                  <a:srgbClr val="2D2D2D"/>
                </a:solidFill>
                <a:latin typeface="Calibri"/>
              </a:defRPr>
            </a:pPr>
            <a:r>
              <a:t>Parameter Space Overview / パラメータ空間の概要</a:t>
            </a:r>
          </a:p>
          <a:p>
            <a:pPr algn="l">
              <a:spcAft>
                <a:spcPts val="200"/>
              </a:spcAft>
              <a:defRPr sz="6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600" b="0">
                <a:solidFill>
                  <a:srgbClr val="2D2D2D"/>
                </a:solidFill>
                <a:latin typeface="Calibri"/>
              </a:defRPr>
            </a:pPr>
            <a:r>
              <a:t>5×5 Interaction matrix A : 25 entries</a:t>
            </a:r>
          </a:p>
          <a:p>
            <a:pPr algn="l">
              <a:spcAft>
                <a:spcPts val="200"/>
              </a:spcAft>
              <a:defRPr sz="1600" b="0">
                <a:solidFill>
                  <a:srgbClr val="0072CE"/>
                </a:solidFill>
                <a:latin typeface="Calibri"/>
              </a:defRPr>
            </a:pPr>
            <a:r>
              <a:t>  → Symmetry Aᵢⱼ = Aⱼᵢ : 15 unique entries (5 diagonal + 10 off-diagonal)</a:t>
            </a:r>
          </a:p>
          <a:p>
            <a:pPr algn="l">
              <a:spcAft>
                <a:spcPts val="200"/>
              </a:spcAft>
              <a:defRPr sz="1600" b="0">
                <a:solidFill>
                  <a:srgbClr val="28A745"/>
                </a:solidFill>
                <a:latin typeface="Calibri"/>
              </a:defRPr>
            </a:pPr>
            <a:r>
              <a:t>  → Lock 5 absent interactions : 10 free interaction parameters</a:t>
            </a:r>
          </a:p>
          <a:p>
            <a:pPr algn="l">
              <a:spcAft>
                <a:spcPts val="200"/>
              </a:spcAft>
              <a:defRPr sz="1600" b="0">
                <a:solidFill>
                  <a:srgbClr val="2D2D2D"/>
                </a:solidFill>
                <a:latin typeface="Calibri"/>
              </a:defRPr>
            </a:pPr>
            <a:r>
              <a:t>5 Decay rates b = [b₁, b₂, b₃, b₄, b₅] : always free</a:t>
            </a:r>
          </a:p>
          <a:p>
            <a:pPr algn="l">
              <a:spcAft>
                <a:spcPts val="200"/>
              </a:spcAft>
              <a:defRPr sz="6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400" b="0">
                <a:solidFill>
                  <a:srgbClr val="2D2D2D"/>
                </a:solidFill>
                <a:latin typeface="Calibri"/>
              </a:defRPr>
            </a:pPr>
          </a:p>
        </p:txBody>
      </p:sp>
      <p:pic>
        <p:nvPicPr>
          <p:cNvPr id="17" name="Picture 16" descr="eq_reduc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486400"/>
            <a:ext cx="9144000" cy="108983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3D7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371600" y="2011680"/>
            <a:ext cx="9144000" cy="36576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914400" y="2286000"/>
            <a:ext cx="10058400" cy="137160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4400" b="1">
                <a:solidFill>
                  <a:srgbClr val="FFFFFF"/>
                </a:solidFill>
                <a:latin typeface="Calibri"/>
              </a:defRPr>
            </a:pPr>
            <a:r>
              <a:t>③ Parameter Reduction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931920"/>
            <a:ext cx="10058400" cy="7315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2200" b="0">
                <a:solidFill>
                  <a:srgbClr val="BBBBBB"/>
                </a:solidFill>
                <a:latin typeface="Calibri"/>
              </a:defRPr>
            </a:pPr>
            <a:r>
              <a:t>生物学的制約に基づくパラメータ削減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1600" y="4754880"/>
            <a:ext cx="9144000" cy="36576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2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82880"/>
            <a:ext cx="10972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000" b="1">
                <a:solidFill>
                  <a:srgbClr val="0072CE"/>
                </a:solidFill>
                <a:latin typeface="Calibri"/>
              </a:defRPr>
            </a:pPr>
            <a:r>
              <a:t>Symmetric Interaction Matrix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713232"/>
            <a:ext cx="109728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>
                <a:solidFill>
                  <a:srgbClr val="888888"/>
                </a:solidFill>
                <a:latin typeface="Calibri"/>
              </a:defRPr>
            </a:pPr>
            <a:r>
              <a:t>対称相互作用行列とパラメータ写像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5760" y="1188720"/>
            <a:ext cx="5669280" cy="502920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DDDDD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40080" y="1280160"/>
            <a:ext cx="53035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800" b="1">
                <a:solidFill>
                  <a:srgbClr val="0072CE"/>
                </a:solidFill>
                <a:latin typeface="Calibri"/>
              </a:defRPr>
            </a:pPr>
            <a:r>
              <a:t>5×5 Symmetric Matrix A  (Aᵢⱼ = Aⱼᵢ)</a:t>
            </a:r>
          </a:p>
        </p:txBody>
      </p:sp>
      <p:pic>
        <p:nvPicPr>
          <p:cNvPr id="7" name="Picture 6" descr="eq_matrix_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45920"/>
            <a:ext cx="5303520" cy="2701138"/>
          </a:xfrm>
          <a:prstGeom prst="rect">
            <a:avLst/>
          </a:prstGeom>
        </p:spPr>
      </p:pic>
      <p:pic>
        <p:nvPicPr>
          <p:cNvPr id="8" name="Picture 7" descr="eq_deca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4206240"/>
            <a:ext cx="4572000" cy="4463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080" y="4937760"/>
            <a:ext cx="530352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  <a:defRPr sz="1500" b="1">
                <a:solidFill>
                  <a:srgbClr val="E83E3E"/>
                </a:solidFill>
                <a:latin typeface="Calibri"/>
              </a:defRPr>
            </a:pPr>
            <a:r>
              <a:t>Locked Indices (set to 0):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E83E3E"/>
                </a:solidFill>
                <a:latin typeface="Calibri"/>
              </a:defRPr>
            </a:pPr>
            <a:r>
              <a:t>  Idx 6: Vei↔F.n   Idx 12: A.n↔Vei   Idx 13: A.n↔F.n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E83E3E"/>
                </a:solidFill>
                <a:latin typeface="Calibri"/>
              </a:defRPr>
            </a:pPr>
            <a:r>
              <a:t>  Idx 16: S.o↔P.g   Idx 17: A.n↔P.g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09360" y="1188720"/>
            <a:ext cx="5577840" cy="502920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DDDDD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583680" y="1371600"/>
            <a:ext cx="512064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"/>
              </a:spcAft>
              <a:defRPr sz="1800" b="1">
                <a:solidFill>
                  <a:srgbClr val="0072CE"/>
                </a:solidFill>
                <a:latin typeface="Calibri"/>
              </a:defRPr>
            </a:pPr>
            <a:r>
              <a:t>Condition-Specific Lock Rules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888888"/>
                </a:solidFill>
                <a:latin typeface="Calibri"/>
              </a:defRPr>
            </a:pPr>
            <a:r>
              <a:t>条件別ロックルール</a:t>
            </a:r>
          </a:p>
          <a:p>
            <a:pPr algn="l">
              <a:spcAft>
                <a:spcPts val="200"/>
              </a:spcAft>
              <a:defRPr sz="8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600" b="1">
                <a:solidFill>
                  <a:srgbClr val="28A745"/>
                </a:solidFill>
                <a:latin typeface="Calibri"/>
              </a:defRPr>
            </a:pPr>
            <a:r>
              <a:t>1. Commensal Static  (N_locked = 9)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2D2D2D"/>
                </a:solidFill>
                <a:latin typeface="Calibri"/>
              </a:defRPr>
            </a:pPr>
            <a:r>
              <a:t>   Standard 5 + pathogen interactions locked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 Additional: a₃₅(F.n↔P.g), a₄₅(Vei↔P.g),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             b₄(P.g decay), b₃(F.n decay)</a:t>
            </a:r>
          </a:p>
          <a:p>
            <a:pPr algn="l">
              <a:spcAft>
                <a:spcPts val="200"/>
              </a:spcAft>
              <a:defRPr sz="6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600" b="1">
                <a:solidFill>
                  <a:srgbClr val="FF8C00"/>
                </a:solidFill>
                <a:latin typeface="Calibri"/>
              </a:defRPr>
            </a:pPr>
            <a:r>
              <a:t>2. Dysbiotic Static  (N_locked = 5)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2D2D2D"/>
                </a:solidFill>
                <a:latin typeface="Calibri"/>
              </a:defRPr>
            </a:pPr>
            <a:r>
              <a:t>   Standard biological locks only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 Base 5 absent interactions</a:t>
            </a:r>
          </a:p>
          <a:p>
            <a:pPr algn="l">
              <a:spcAft>
                <a:spcPts val="200"/>
              </a:spcAft>
              <a:defRPr sz="6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600" b="1">
                <a:solidFill>
                  <a:srgbClr val="0072CE"/>
                </a:solidFill>
                <a:latin typeface="Calibri"/>
              </a:defRPr>
            </a:pPr>
            <a:r>
              <a:t>3. Commensal HOBIC  (N_locked = 8)</a:t>
            </a:r>
          </a:p>
          <a:p>
            <a:pPr algn="l">
              <a:spcAft>
                <a:spcPts val="200"/>
              </a:spcAft>
              <a:defRPr sz="1400" b="0">
                <a:solidFill>
                  <a:srgbClr val="2D2D2D"/>
                </a:solidFill>
                <a:latin typeface="Calibri"/>
              </a:defRPr>
            </a:pPr>
            <a:r>
              <a:t>   Strict locks, S. oralis growth allowed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 Similar to CS but HOBIC-adapted</a:t>
            </a:r>
          </a:p>
          <a:p>
            <a:pPr algn="l">
              <a:spcAft>
                <a:spcPts val="200"/>
              </a:spcAft>
              <a:defRPr sz="600" b="0">
                <a:solidFill>
                  <a:srgbClr val="2D2D2D"/>
                </a:solidFill>
                <a:latin typeface="Calibri"/>
              </a:defRPr>
            </a:pPr>
          </a:p>
          <a:p>
            <a:pPr algn="l">
              <a:spcAft>
                <a:spcPts val="200"/>
              </a:spcAft>
              <a:defRPr sz="1600" b="1">
                <a:solidFill>
                  <a:srgbClr val="E83E3E"/>
                </a:solidFill>
                <a:latin typeface="Calibri"/>
              </a:defRPr>
            </a:pPr>
            <a:r>
              <a:t>4. Dysbiotic HOBIC  (N_locked = 0)</a:t>
            </a:r>
          </a:p>
          <a:p>
            <a:pPr algn="l">
              <a:spcAft>
                <a:spcPts val="200"/>
              </a:spcAft>
              <a:defRPr sz="1400" b="1">
                <a:solidFill>
                  <a:srgbClr val="E83E3E"/>
                </a:solidFill>
                <a:latin typeface="Calibri"/>
              </a:defRPr>
            </a:pPr>
            <a:r>
              <a:t>   ★ UNLOCK ALL — Discovery Mode</a:t>
            </a:r>
          </a:p>
          <a:p>
            <a:pPr algn="l">
              <a:spcAft>
                <a:spcPts val="200"/>
              </a:spcAft>
              <a:defRPr sz="1300" b="0">
                <a:solidFill>
                  <a:srgbClr val="888888"/>
                </a:solidFill>
                <a:latin typeface="Calibri"/>
              </a:defRPr>
            </a:pPr>
            <a:r>
              <a:t>   All 20 parameters free for Surge detection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510528"/>
            <a:ext cx="12191695" cy="347472"/>
          </a:xfrm>
          <a:prstGeom prst="rect">
            <a:avLst/>
          </a:prstGeom>
          <a:solidFill>
            <a:srgbClr val="0D1B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365760" y="6528816"/>
            <a:ext cx="73152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>
                <a:solidFill>
                  <a:srgbClr val="BBBBBB"/>
                </a:solidFill>
                <a:latin typeface="Calibri"/>
              </a:defRPr>
            </a:pPr>
            <a:r>
              <a:t>Nishioka  |  5-Species Biofilm  |  TMCMC  |  IKM, LUH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094415" y="6528816"/>
            <a:ext cx="914400" cy="292608"/>
          </a:xfrm>
          <a:prstGeom prst="rect">
            <a:avLst/>
          </a:prstGeom>
          <a:noFill/>
        </p:spPr>
        <p:txBody>
          <a:bodyPr wrap="square" anchor="t"/>
          <a:lstStyle/>
          <a:p>
            <a:pPr algn="r">
              <a:defRPr sz="900" b="0">
                <a:solidFill>
                  <a:srgbClr val="BBBBBB"/>
                </a:solidFill>
                <a:latin typeface="Calibri"/>
              </a:defRPr>
            </a:pPr>
            <a: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